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9" r:id="rId3"/>
    <p:sldMasterId id="2147483672" r:id="rId4"/>
    <p:sldMasterId id="2147483675" r:id="rId5"/>
    <p:sldMasterId id="2147483678" r:id="rId6"/>
    <p:sldMasterId id="2147483693" r:id="rId7"/>
    <p:sldMasterId id="2147483696" r:id="rId8"/>
    <p:sldMasterId id="2147483699" r:id="rId9"/>
    <p:sldMasterId id="2147483702" r:id="rId10"/>
    <p:sldMasterId id="2147483705" r:id="rId11"/>
    <p:sldMasterId id="2147483708" r:id="rId12"/>
    <p:sldMasterId id="2147483714" r:id="rId13"/>
    <p:sldMasterId id="2147483728" r:id="rId14"/>
    <p:sldMasterId id="2147483740" r:id="rId15"/>
    <p:sldMasterId id="2147483743" r:id="rId16"/>
    <p:sldMasterId id="2147483748" r:id="rId17"/>
  </p:sldMasterIdLst>
  <p:notesMasterIdLst>
    <p:notesMasterId r:id="rId66"/>
  </p:notesMasterIdLst>
  <p:sldIdLst>
    <p:sldId id="347" r:id="rId18"/>
    <p:sldId id="356" r:id="rId19"/>
    <p:sldId id="343" r:id="rId20"/>
    <p:sldId id="388" r:id="rId21"/>
    <p:sldId id="389" r:id="rId22"/>
    <p:sldId id="390" r:id="rId23"/>
    <p:sldId id="391" r:id="rId24"/>
    <p:sldId id="392" r:id="rId25"/>
    <p:sldId id="365" r:id="rId26"/>
    <p:sldId id="354" r:id="rId27"/>
    <p:sldId id="355" r:id="rId28"/>
    <p:sldId id="367" r:id="rId29"/>
    <p:sldId id="349" r:id="rId30"/>
    <p:sldId id="348" r:id="rId31"/>
    <p:sldId id="353" r:id="rId32"/>
    <p:sldId id="366" r:id="rId33"/>
    <p:sldId id="368" r:id="rId34"/>
    <p:sldId id="369" r:id="rId35"/>
    <p:sldId id="370" r:id="rId36"/>
    <p:sldId id="371" r:id="rId37"/>
    <p:sldId id="372" r:id="rId38"/>
    <p:sldId id="373" r:id="rId39"/>
    <p:sldId id="374" r:id="rId40"/>
    <p:sldId id="375" r:id="rId41"/>
    <p:sldId id="376" r:id="rId42"/>
    <p:sldId id="377" r:id="rId43"/>
    <p:sldId id="378" r:id="rId44"/>
    <p:sldId id="340" r:id="rId45"/>
    <p:sldId id="379" r:id="rId46"/>
    <p:sldId id="380" r:id="rId47"/>
    <p:sldId id="381" r:id="rId48"/>
    <p:sldId id="382" r:id="rId49"/>
    <p:sldId id="383" r:id="rId50"/>
    <p:sldId id="384" r:id="rId51"/>
    <p:sldId id="385" r:id="rId52"/>
    <p:sldId id="386" r:id="rId53"/>
    <p:sldId id="345" r:id="rId54"/>
    <p:sldId id="346" r:id="rId55"/>
    <p:sldId id="319" r:id="rId56"/>
    <p:sldId id="321" r:id="rId57"/>
    <p:sldId id="350" r:id="rId58"/>
    <p:sldId id="351" r:id="rId59"/>
    <p:sldId id="322" r:id="rId60"/>
    <p:sldId id="352" r:id="rId61"/>
    <p:sldId id="333" r:id="rId62"/>
    <p:sldId id="334" r:id="rId63"/>
    <p:sldId id="328" r:id="rId64"/>
    <p:sldId id="387" r:id="rId65"/>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1C1C1C"/>
    <a:srgbClr val="422C16"/>
    <a:srgbClr val="0C788E"/>
    <a:srgbClr val="025198"/>
    <a:srgbClr val="3366FF"/>
    <a:srgbClr val="99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94652" autoAdjust="0"/>
  </p:normalViewPr>
  <p:slideViewPr>
    <p:cSldViewPr>
      <p:cViewPr varScale="1">
        <p:scale>
          <a:sx n="111" d="100"/>
          <a:sy n="111" d="100"/>
        </p:scale>
        <p:origin x="84"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B1FILE1\POOL\Investor%20Relations\Investor%20Presentation\2016%20Investor%20Presentation\Q3%202016\Financials%20Support%202016.10.24%20v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B1FILE1\POOL\Investor%20Relations\Investor%20Presentation\2016%20Investor%20Presentation\Q3%202016\Financials%20Support%202016.10.24%20v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1500" dirty="0" smtClean="0">
                <a:solidFill>
                  <a:schemeClr val="bg1"/>
                </a:solidFill>
                <a:latin typeface="Segoe UI" panose="020B0502040204020203" pitchFamily="34" charset="0"/>
                <a:cs typeface="Segoe UI" panose="020B0502040204020203" pitchFamily="34" charset="0"/>
              </a:rPr>
              <a:t>Percentage</a:t>
            </a:r>
            <a:r>
              <a:rPr lang="en-US" sz="1500" baseline="0" dirty="0" smtClean="0">
                <a:solidFill>
                  <a:schemeClr val="bg1"/>
                </a:solidFill>
                <a:latin typeface="Segoe UI" panose="020B0502040204020203" pitchFamily="34" charset="0"/>
                <a:cs typeface="Segoe UI" panose="020B0502040204020203" pitchFamily="34" charset="0"/>
              </a:rPr>
              <a:t> of 2016</a:t>
            </a:r>
          </a:p>
          <a:p>
            <a:pPr>
              <a:defRPr sz="1500">
                <a:latin typeface="Segoe UI" panose="020B0502040204020203" pitchFamily="34" charset="0"/>
                <a:cs typeface="Segoe UI" panose="020B0502040204020203" pitchFamily="34" charset="0"/>
              </a:defRPr>
            </a:pPr>
            <a:r>
              <a:rPr lang="en-US" sz="1500" baseline="0" dirty="0" smtClean="0">
                <a:solidFill>
                  <a:schemeClr val="bg1"/>
                </a:solidFill>
                <a:latin typeface="Segoe UI" panose="020B0502040204020203" pitchFamily="34" charset="0"/>
                <a:cs typeface="Segoe UI" panose="020B0502040204020203" pitchFamily="34" charset="0"/>
              </a:rPr>
              <a:t>Customer Net Revenues</a:t>
            </a:r>
            <a:endParaRPr lang="en-US" sz="1500" dirty="0">
              <a:solidFill>
                <a:schemeClr val="bg1"/>
              </a:solidFill>
              <a:latin typeface="Segoe UI" panose="020B0502040204020203" pitchFamily="34" charset="0"/>
              <a:cs typeface="Segoe UI" panose="020B0502040204020203" pitchFamily="34" charset="0"/>
            </a:endParaRPr>
          </a:p>
        </c:rich>
      </c:tx>
      <c:layout>
        <c:manualLayout>
          <c:xMode val="edge"/>
          <c:yMode val="edge"/>
          <c:x val="0.18465552881019406"/>
          <c:y val="0.876671751968504"/>
        </c:manualLayout>
      </c:layout>
      <c:overlay val="0"/>
      <c:spPr>
        <a:noFill/>
        <a:ln>
          <a:noFill/>
        </a:ln>
        <a:effectLst/>
      </c:spPr>
      <c:txPr>
        <a:bodyPr rot="0" spcFirstLastPara="1" vertOverflow="ellipsis" vert="horz" wrap="square" anchor="ctr" anchorCtr="1"/>
        <a:lstStyle/>
        <a:p>
          <a:pPr>
            <a:defRPr sz="15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autoTitleDeleted val="0"/>
    <c:plotArea>
      <c:layout>
        <c:manualLayout>
          <c:layoutTarget val="inner"/>
          <c:xMode val="edge"/>
          <c:yMode val="edge"/>
          <c:x val="0.11763799926563581"/>
          <c:y val="0.12504699803149605"/>
          <c:w val="0.49702123536371423"/>
          <c:h val="0.71943823818897634"/>
        </c:manualLayout>
      </c:layout>
      <c:doughnutChart>
        <c:varyColors val="1"/>
        <c:ser>
          <c:idx val="0"/>
          <c:order val="0"/>
          <c:spPr>
            <a:ln w="3175">
              <a:solidFill>
                <a:srgbClr val="101820"/>
              </a:solidFill>
            </a:ln>
            <a:effectLst>
              <a:outerShdw blurRad="50800" dist="38100" dir="2700000" algn="tl" rotWithShape="0">
                <a:schemeClr val="accent3">
                  <a:lumMod val="25000"/>
                  <a:alpha val="16000"/>
                </a:schemeClr>
              </a:outerShdw>
            </a:effectLst>
          </c:spPr>
          <c:dPt>
            <c:idx val="0"/>
            <c:bubble3D val="0"/>
            <c:spPr>
              <a:solidFill>
                <a:srgbClr val="273A4D"/>
              </a:solidFill>
              <a:ln w="3175">
                <a:solidFill>
                  <a:srgbClr val="101820"/>
                </a:solidFill>
              </a:ln>
              <a:effectLst>
                <a:outerShdw blurRad="50800" dist="38100" dir="2700000" algn="tl" rotWithShape="0">
                  <a:schemeClr val="accent3">
                    <a:lumMod val="25000"/>
                    <a:alpha val="16000"/>
                  </a:schemeClr>
                </a:outerShdw>
              </a:effectLst>
            </c:spPr>
          </c:dPt>
          <c:dPt>
            <c:idx val="1"/>
            <c:bubble3D val="0"/>
            <c:spPr>
              <a:solidFill>
                <a:srgbClr val="31B6FF"/>
              </a:solidFill>
              <a:ln w="3175">
                <a:solidFill>
                  <a:srgbClr val="101820"/>
                </a:solidFill>
              </a:ln>
              <a:effectLst>
                <a:outerShdw blurRad="50800" dist="38100" dir="2700000" algn="tl" rotWithShape="0">
                  <a:schemeClr val="accent3">
                    <a:lumMod val="25000"/>
                    <a:alpha val="16000"/>
                  </a:schemeClr>
                </a:outerShdw>
              </a:effectLst>
            </c:spPr>
          </c:dPt>
          <c:dPt>
            <c:idx val="2"/>
            <c:bubble3D val="0"/>
            <c:spPr>
              <a:solidFill>
                <a:schemeClr val="accent6">
                  <a:lumMod val="75000"/>
                </a:schemeClr>
              </a:solidFill>
              <a:ln w="3175">
                <a:solidFill>
                  <a:srgbClr val="101820"/>
                </a:solidFill>
              </a:ln>
              <a:effectLst>
                <a:outerShdw blurRad="50800" dist="38100" dir="2700000" algn="tl" rotWithShape="0">
                  <a:schemeClr val="accent3">
                    <a:lumMod val="25000"/>
                    <a:alpha val="16000"/>
                  </a:schemeClr>
                </a:outerShdw>
              </a:effectLst>
            </c:spPr>
          </c:dPt>
          <c:dPt>
            <c:idx val="3"/>
            <c:bubble3D val="0"/>
            <c:spPr>
              <a:solidFill>
                <a:srgbClr val="84BDDC"/>
              </a:solidFill>
              <a:ln w="3175">
                <a:solidFill>
                  <a:srgbClr val="101820"/>
                </a:solidFill>
              </a:ln>
              <a:effectLst>
                <a:outerShdw blurRad="50800" dist="38100" dir="2700000" algn="tl" rotWithShape="0">
                  <a:schemeClr val="accent3">
                    <a:lumMod val="25000"/>
                    <a:alpha val="16000"/>
                  </a:schemeClr>
                </a:outerShdw>
              </a:effectLst>
            </c:spPr>
          </c:dPt>
          <c:dPt>
            <c:idx val="4"/>
            <c:bubble3D val="0"/>
            <c:spPr>
              <a:solidFill>
                <a:srgbClr val="368FC0"/>
              </a:solidFill>
              <a:ln w="3175">
                <a:solidFill>
                  <a:srgbClr val="101820"/>
                </a:solidFill>
              </a:ln>
              <a:effectLst>
                <a:outerShdw blurRad="50800" dist="38100" dir="2700000" algn="tl" rotWithShape="0">
                  <a:schemeClr val="accent3">
                    <a:lumMod val="25000"/>
                    <a:alpha val="16000"/>
                  </a:schemeClr>
                </a:outerShdw>
              </a:effectLst>
            </c:spPr>
          </c:dPt>
          <c:dPt>
            <c:idx val="5"/>
            <c:bubble3D val="0"/>
            <c:spPr>
              <a:solidFill>
                <a:schemeClr val="accent6"/>
              </a:solidFill>
              <a:ln w="3175">
                <a:solidFill>
                  <a:srgbClr val="101820"/>
                </a:solidFill>
              </a:ln>
              <a:effectLst>
                <a:outerShdw blurRad="50800" dist="38100" dir="2700000" algn="tl" rotWithShape="0">
                  <a:schemeClr val="accent3">
                    <a:lumMod val="25000"/>
                    <a:alpha val="16000"/>
                  </a:schemeClr>
                </a:outerShdw>
              </a:effectLst>
            </c:spPr>
          </c:dPt>
          <c:dPt>
            <c:idx val="6"/>
            <c:bubble3D val="0"/>
            <c:spPr>
              <a:solidFill>
                <a:srgbClr val="003B63"/>
              </a:solidFill>
              <a:ln w="3175">
                <a:solidFill>
                  <a:srgbClr val="101820"/>
                </a:solidFill>
              </a:ln>
              <a:effectLst>
                <a:outerShdw blurRad="50800" dist="38100" dir="2700000" algn="tl" rotWithShape="0">
                  <a:schemeClr val="accent3">
                    <a:lumMod val="25000"/>
                    <a:alpha val="16000"/>
                  </a:schemeClr>
                </a:outerShdw>
              </a:effectLst>
            </c:spPr>
          </c:dPt>
          <c:dPt>
            <c:idx val="7"/>
            <c:bubble3D val="0"/>
            <c:spPr>
              <a:solidFill>
                <a:srgbClr val="40464D"/>
              </a:solidFill>
              <a:ln w="3175">
                <a:solidFill>
                  <a:srgbClr val="101820"/>
                </a:solidFill>
              </a:ln>
              <a:effectLst>
                <a:outerShdw blurRad="50800" dist="38100" dir="2700000" algn="tl" rotWithShape="0">
                  <a:schemeClr val="accent3">
                    <a:lumMod val="25000"/>
                    <a:alpha val="16000"/>
                  </a:schemeClr>
                </a:outerShdw>
              </a:effectLst>
            </c:spPr>
          </c:dPt>
          <c:dPt>
            <c:idx val="8"/>
            <c:bubble3D val="0"/>
            <c:spPr>
              <a:solidFill>
                <a:srgbClr val="25384B"/>
              </a:solidFill>
              <a:ln w="3175">
                <a:solidFill>
                  <a:srgbClr val="101820"/>
                </a:solidFill>
              </a:ln>
              <a:effectLst>
                <a:outerShdw blurRad="50800" dist="38100" dir="2700000" algn="tl" rotWithShape="0">
                  <a:schemeClr val="accent3">
                    <a:lumMod val="25000"/>
                    <a:alpha val="16000"/>
                  </a:schemeClr>
                </a:outerShdw>
              </a:effectLst>
            </c:spPr>
          </c:dPt>
          <c:dPt>
            <c:idx val="9"/>
            <c:bubble3D val="0"/>
            <c:spPr>
              <a:solidFill>
                <a:srgbClr val="375471"/>
              </a:solidFill>
              <a:ln w="3175">
                <a:solidFill>
                  <a:srgbClr val="101820"/>
                </a:solidFill>
              </a:ln>
              <a:effectLst>
                <a:outerShdw blurRad="50800" dist="38100" dir="2700000" algn="tl" rotWithShape="0">
                  <a:schemeClr val="accent3">
                    <a:lumMod val="25000"/>
                    <a:alpha val="16000"/>
                  </a:schemeClr>
                </a:outerShdw>
              </a:effectLst>
            </c:spPr>
          </c:dPt>
          <c:dPt>
            <c:idx val="10"/>
            <c:bubble3D val="0"/>
            <c:spPr>
              <a:solidFill>
                <a:srgbClr val="537FAB"/>
              </a:solidFill>
              <a:ln w="3175">
                <a:solidFill>
                  <a:srgbClr val="101820"/>
                </a:solidFill>
              </a:ln>
              <a:effectLst>
                <a:outerShdw blurRad="50800" dist="38100" dir="2700000" algn="tl" rotWithShape="0">
                  <a:schemeClr val="accent3">
                    <a:lumMod val="25000"/>
                    <a:alpha val="16000"/>
                  </a:schemeClr>
                </a:outerShdw>
              </a:effectLst>
            </c:spPr>
          </c:dPt>
          <c:dPt>
            <c:idx val="11"/>
            <c:bubble3D val="0"/>
            <c:spPr>
              <a:solidFill>
                <a:srgbClr val="004B74"/>
              </a:solidFill>
              <a:ln w="3175">
                <a:solidFill>
                  <a:srgbClr val="101820"/>
                </a:solidFill>
              </a:ln>
              <a:effectLst>
                <a:outerShdw blurRad="50800" dist="38100" dir="2700000" algn="tl" rotWithShape="0">
                  <a:schemeClr val="accent3">
                    <a:lumMod val="25000"/>
                    <a:alpha val="16000"/>
                  </a:schemeClr>
                </a:outerShdw>
              </a:effectLst>
            </c:spPr>
          </c:dPt>
          <c:dLbls>
            <c:dLbl>
              <c:idx val="0"/>
              <c:layout/>
              <c:tx>
                <c:rich>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Segoe UI" panose="020B0502040204020203" pitchFamily="34" charset="0"/>
                        <a:ea typeface="+mn-ea"/>
                        <a:cs typeface="Segoe UI" panose="020B0502040204020203" pitchFamily="34" charset="0"/>
                      </a:defRPr>
                    </a:pPr>
                    <a:r>
                      <a:rPr lang="en-US" dirty="0" smtClean="0">
                        <a:solidFill>
                          <a:schemeClr val="bg1"/>
                        </a:solidFill>
                        <a:latin typeface="Segoe UI" panose="020B0502040204020203" pitchFamily="34" charset="0"/>
                        <a:cs typeface="Segoe UI" panose="020B0502040204020203" pitchFamily="34" charset="0"/>
                      </a:rPr>
                      <a:t>21%</a:t>
                    </a:r>
                    <a:endParaRPr lang="en-US" dirty="0">
                      <a:solidFill>
                        <a:schemeClr val="bg1"/>
                      </a:solidFill>
                      <a:latin typeface="Segoe UI" panose="020B0502040204020203" pitchFamily="34" charset="0"/>
                      <a:cs typeface="Segoe UI" panose="020B0502040204020203" pitchFamily="34" charset="0"/>
                    </a:endParaRPr>
                  </a:p>
                </c:rich>
              </c:tx>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dirty="0" smtClean="0"/>
                      <a:t>16%</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 (2)'!$A$2:$A$13</c:f>
              <c:strCache>
                <c:ptCount val="12"/>
                <c:pt idx="0">
                  <c:v>Food &amp; Beverage</c:v>
                </c:pt>
                <c:pt idx="1">
                  <c:v>Manufacturing</c:v>
                </c:pt>
                <c:pt idx="2">
                  <c:v>Retail</c:v>
                </c:pt>
                <c:pt idx="3">
                  <c:v>Chemicals</c:v>
                </c:pt>
                <c:pt idx="4">
                  <c:v>Auto / Industrial</c:v>
                </c:pt>
                <c:pt idx="5">
                  <c:v>Paper / Packaging</c:v>
                </c:pt>
                <c:pt idx="6">
                  <c:v>Professional Services</c:v>
                </c:pt>
                <c:pt idx="7">
                  <c:v>Technology</c:v>
                </c:pt>
                <c:pt idx="8">
                  <c:v>Healthcare</c:v>
                </c:pt>
                <c:pt idx="9">
                  <c:v>Energy / Utilities</c:v>
                </c:pt>
                <c:pt idx="10">
                  <c:v>Transport</c:v>
                </c:pt>
                <c:pt idx="11">
                  <c:v>Government / Education</c:v>
                </c:pt>
              </c:strCache>
            </c:strRef>
          </c:cat>
          <c:val>
            <c:numRef>
              <c:f>'Sheet1 (2)'!$B$2:$B$13</c:f>
              <c:numCache>
                <c:formatCode>0.00%</c:formatCode>
                <c:ptCount val="12"/>
                <c:pt idx="0">
                  <c:v>0.21</c:v>
                </c:pt>
                <c:pt idx="1">
                  <c:v>0.16</c:v>
                </c:pt>
                <c:pt idx="2">
                  <c:v>0.13</c:v>
                </c:pt>
                <c:pt idx="3">
                  <c:v>0.13</c:v>
                </c:pt>
                <c:pt idx="4">
                  <c:v>0.13</c:v>
                </c:pt>
                <c:pt idx="5">
                  <c:v>7.0000000000000007E-2</c:v>
                </c:pt>
                <c:pt idx="6">
                  <c:v>0.05</c:v>
                </c:pt>
                <c:pt idx="7">
                  <c:v>0.05</c:v>
                </c:pt>
                <c:pt idx="8">
                  <c:v>2.5000000000000001E-2</c:v>
                </c:pt>
                <c:pt idx="9">
                  <c:v>0.02</c:v>
                </c:pt>
                <c:pt idx="10">
                  <c:v>0.02</c:v>
                </c:pt>
                <c:pt idx="11">
                  <c:v>5.0000000000000001E-3</c:v>
                </c:pt>
              </c:numCache>
            </c:numRef>
          </c:val>
        </c:ser>
        <c:dLbls>
          <c:showLegendKey val="0"/>
          <c:showVal val="0"/>
          <c:showCatName val="0"/>
          <c:showSerName val="0"/>
          <c:showPercent val="0"/>
          <c:showBubbleSize val="0"/>
          <c:showLeaderLines val="1"/>
        </c:dLbls>
        <c:firstSliceAng val="0"/>
        <c:holeSize val="62"/>
      </c:doughnutChart>
      <c:spPr>
        <a:noFill/>
        <a:ln w="25400">
          <a:noFill/>
        </a:ln>
        <a:effectLst/>
      </c:spPr>
    </c:plotArea>
    <c:legend>
      <c:legendPos val="b"/>
      <c:legendEntry>
        <c:idx val="0"/>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Entry>
      <c:legendEntry>
        <c:idx val="1"/>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Entry>
      <c:legendEntry>
        <c:idx val="2"/>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Entry>
      <c:legendEntry>
        <c:idx val="3"/>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Entry>
      <c:layout>
        <c:manualLayout>
          <c:xMode val="edge"/>
          <c:yMode val="edge"/>
          <c:x val="0.61681659934995159"/>
          <c:y val="8.8395423228346454E-2"/>
          <c:w val="0.2564681843526036"/>
          <c:h val="0.7991045767716535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1400" dirty="0">
                <a:solidFill>
                  <a:schemeClr val="bg1"/>
                </a:solidFill>
                <a:latin typeface="Segoe UI" panose="020B0502040204020203" pitchFamily="34" charset="0"/>
                <a:cs typeface="Segoe UI" panose="020B0502040204020203" pitchFamily="34" charset="0"/>
              </a:rPr>
              <a:t>Motor Carrier Relationships </a:t>
            </a:r>
            <a:endParaRPr lang="en-US" sz="1400" dirty="0" smtClean="0">
              <a:solidFill>
                <a:schemeClr val="bg1"/>
              </a:solidFill>
              <a:latin typeface="Segoe UI" panose="020B0502040204020203" pitchFamily="34" charset="0"/>
              <a:cs typeface="Segoe UI" panose="020B0502040204020203" pitchFamily="34" charset="0"/>
            </a:endParaRPr>
          </a:p>
          <a:p>
            <a:pPr>
              <a:defRPr>
                <a:latin typeface="Segoe UI" panose="020B0502040204020203" pitchFamily="34" charset="0"/>
                <a:cs typeface="Segoe UI" panose="020B0502040204020203" pitchFamily="34" charset="0"/>
              </a:defRPr>
            </a:pPr>
            <a:r>
              <a:rPr lang="en-US" sz="1100" dirty="0" smtClean="0">
                <a:solidFill>
                  <a:schemeClr val="bg1"/>
                </a:solidFill>
                <a:latin typeface="Segoe UI" panose="020B0502040204020203" pitchFamily="34" charset="0"/>
                <a:cs typeface="Segoe UI" panose="020B0502040204020203" pitchFamily="34" charset="0"/>
              </a:rPr>
              <a:t>Percentage </a:t>
            </a:r>
            <a:r>
              <a:rPr lang="en-US" sz="1100" dirty="0">
                <a:solidFill>
                  <a:schemeClr val="bg1"/>
                </a:solidFill>
                <a:latin typeface="Segoe UI" panose="020B0502040204020203" pitchFamily="34" charset="0"/>
                <a:cs typeface="Segoe UI" panose="020B0502040204020203" pitchFamily="34" charset="0"/>
              </a:rPr>
              <a:t>of </a:t>
            </a:r>
            <a:r>
              <a:rPr lang="en-US" sz="1100" dirty="0" smtClean="0">
                <a:solidFill>
                  <a:schemeClr val="bg1"/>
                </a:solidFill>
                <a:latin typeface="Segoe UI" panose="020B0502040204020203" pitchFamily="34" charset="0"/>
                <a:cs typeface="Segoe UI" panose="020B0502040204020203" pitchFamily="34" charset="0"/>
              </a:rPr>
              <a:t>2016 TL </a:t>
            </a:r>
            <a:r>
              <a:rPr lang="en-US" sz="1100" dirty="0">
                <a:solidFill>
                  <a:schemeClr val="bg1"/>
                </a:solidFill>
                <a:latin typeface="Segoe UI" panose="020B0502040204020203" pitchFamily="34" charset="0"/>
                <a:cs typeface="Segoe UI" panose="020B0502040204020203" pitchFamily="34" charset="0"/>
              </a:rPr>
              <a:t>Shipments by Carrier Size</a:t>
            </a:r>
          </a:p>
        </c:rich>
      </c:tx>
      <c:layout>
        <c:manualLayout>
          <c:xMode val="edge"/>
          <c:yMode val="edge"/>
          <c:x val="0.16090768770484001"/>
          <c:y val="0.8610467519685038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autoTitleDeleted val="0"/>
    <c:plotArea>
      <c:layout>
        <c:manualLayout>
          <c:layoutTarget val="inner"/>
          <c:xMode val="edge"/>
          <c:yMode val="edge"/>
          <c:x val="0.11763799926563581"/>
          <c:y val="0.12504699803149605"/>
          <c:w val="0.49702123536371423"/>
          <c:h val="0.71943823818897634"/>
        </c:manualLayout>
      </c:layout>
      <c:doughnutChart>
        <c:varyColors val="1"/>
        <c:ser>
          <c:idx val="0"/>
          <c:order val="0"/>
          <c:spPr>
            <a:ln w="3175">
              <a:solidFill>
                <a:srgbClr val="101820"/>
              </a:solidFill>
            </a:ln>
          </c:spPr>
          <c:dPt>
            <c:idx val="0"/>
            <c:bubble3D val="0"/>
            <c:spPr>
              <a:solidFill>
                <a:srgbClr val="101820"/>
              </a:solidFill>
              <a:ln w="3175">
                <a:solidFill>
                  <a:srgbClr val="101820"/>
                </a:solidFill>
              </a:ln>
              <a:effectLst/>
            </c:spPr>
          </c:dPt>
          <c:dPt>
            <c:idx val="1"/>
            <c:bubble3D val="0"/>
            <c:spPr>
              <a:solidFill>
                <a:srgbClr val="00B0F0"/>
              </a:solidFill>
              <a:ln w="3175">
                <a:solidFill>
                  <a:srgbClr val="101820"/>
                </a:solidFill>
              </a:ln>
              <a:effectLst/>
            </c:spPr>
          </c:dPt>
          <c:dPt>
            <c:idx val="2"/>
            <c:bubble3D val="0"/>
            <c:spPr>
              <a:solidFill>
                <a:schemeClr val="accent6">
                  <a:lumMod val="75000"/>
                </a:schemeClr>
              </a:solidFill>
              <a:ln w="3175">
                <a:solidFill>
                  <a:srgbClr val="101820"/>
                </a:solidFill>
              </a:ln>
              <a:effectLst/>
            </c:spPr>
          </c:dPt>
          <c:dPt>
            <c:idx val="3"/>
            <c:bubble3D val="0"/>
            <c:spPr>
              <a:solidFill>
                <a:schemeClr val="accent4"/>
              </a:solidFill>
              <a:ln w="3175">
                <a:solidFill>
                  <a:srgbClr val="101820"/>
                </a:solidFill>
              </a:ln>
              <a:effectLst>
                <a:outerShdw blurRad="50800" dist="38100" dir="2700000" algn="tl" rotWithShape="0">
                  <a:schemeClr val="accent3">
                    <a:lumMod val="25000"/>
                    <a:alpha val="16000"/>
                  </a:schemeClr>
                </a:outerShdw>
              </a:effectLst>
            </c:spPr>
          </c:dPt>
          <c:dPt>
            <c:idx val="4"/>
            <c:bubble3D val="0"/>
            <c:spPr>
              <a:solidFill>
                <a:schemeClr val="accent5"/>
              </a:solidFill>
              <a:ln w="3175">
                <a:solidFill>
                  <a:srgbClr val="101820"/>
                </a:solidFill>
              </a:ln>
              <a:effectLst>
                <a:outerShdw blurRad="50800" dist="38100" dir="2700000" algn="tl" rotWithShape="0">
                  <a:schemeClr val="accent3">
                    <a:lumMod val="25000"/>
                    <a:alpha val="16000"/>
                  </a:schemeClr>
                </a:outerShdw>
              </a:effectLst>
            </c:spPr>
          </c:dPt>
          <c:dPt>
            <c:idx val="5"/>
            <c:bubble3D val="0"/>
            <c:spPr>
              <a:solidFill>
                <a:schemeClr val="accent6"/>
              </a:solidFill>
              <a:ln w="3175">
                <a:solidFill>
                  <a:srgbClr val="101820"/>
                </a:solidFill>
              </a:ln>
              <a:effectLst>
                <a:outerShdw blurRad="50800" dist="38100" dir="2700000" algn="tl" rotWithShape="0">
                  <a:schemeClr val="accent3">
                    <a:lumMod val="25000"/>
                    <a:alpha val="16000"/>
                  </a:schemeClr>
                </a:outerShdw>
              </a:effectLst>
            </c:spPr>
          </c:dPt>
          <c:dPt>
            <c:idx val="6"/>
            <c:bubble3D val="0"/>
            <c:spPr>
              <a:solidFill>
                <a:srgbClr val="003B63"/>
              </a:solidFill>
              <a:ln w="3175">
                <a:solidFill>
                  <a:srgbClr val="101820"/>
                </a:solidFill>
              </a:ln>
              <a:effectLst>
                <a:outerShdw blurRad="50800" dist="38100" dir="2700000" algn="tl" rotWithShape="0">
                  <a:schemeClr val="accent3">
                    <a:lumMod val="25000"/>
                    <a:alpha val="16000"/>
                  </a:schemeClr>
                </a:outerShdw>
              </a:effectLst>
            </c:spPr>
          </c:dPt>
          <c:dPt>
            <c:idx val="7"/>
            <c:bubble3D val="0"/>
            <c:spPr>
              <a:solidFill>
                <a:srgbClr val="A50034"/>
              </a:solidFill>
              <a:ln w="3175">
                <a:solidFill>
                  <a:srgbClr val="101820"/>
                </a:solidFill>
              </a:ln>
              <a:effectLst>
                <a:outerShdw blurRad="50800" dist="38100" dir="2700000" algn="tl" rotWithShape="0">
                  <a:schemeClr val="accent3">
                    <a:lumMod val="25000"/>
                    <a:alpha val="16000"/>
                  </a:schemeClr>
                </a:outerShdw>
              </a:effectLst>
            </c:spPr>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Sheet2!$B$5:$B$7</c:f>
              <c:strCache>
                <c:ptCount val="3"/>
                <c:pt idx="0">
                  <c:v>Small Carriers
(&lt;100 Trucks)</c:v>
                </c:pt>
                <c:pt idx="1">
                  <c:v>Medium Carriers
(100-400 Trucks)</c:v>
                </c:pt>
                <c:pt idx="2">
                  <c:v>Large Carriers
(&gt;400 Trucks)</c:v>
                </c:pt>
              </c:strCache>
            </c:strRef>
          </c:cat>
          <c:val>
            <c:numRef>
              <c:f>Sheet2!$F$5:$F$7</c:f>
              <c:numCache>
                <c:formatCode>0%</c:formatCode>
                <c:ptCount val="3"/>
                <c:pt idx="0">
                  <c:v>0.81</c:v>
                </c:pt>
                <c:pt idx="1">
                  <c:v>0.1</c:v>
                </c:pt>
                <c:pt idx="2">
                  <c:v>0.09</c:v>
                </c:pt>
              </c:numCache>
            </c:numRef>
          </c:val>
        </c:ser>
        <c:dLbls>
          <c:showLegendKey val="0"/>
          <c:showVal val="0"/>
          <c:showCatName val="0"/>
          <c:showSerName val="0"/>
          <c:showPercent val="0"/>
          <c:showBubbleSize val="0"/>
          <c:showLeaderLines val="1"/>
        </c:dLbls>
        <c:firstSliceAng val="0"/>
        <c:holeSize val="62"/>
      </c:doughnutChart>
      <c:spPr>
        <a:noFill/>
        <a:ln>
          <a:noFill/>
        </a:ln>
        <a:effectLst/>
      </c:spPr>
    </c:plotArea>
    <c:legend>
      <c:legendPos val="b"/>
      <c:layout>
        <c:manualLayout>
          <c:xMode val="edge"/>
          <c:yMode val="edge"/>
          <c:x val="0.62113438864183423"/>
          <c:y val="0.32902042322834646"/>
          <c:w val="0.2564681843526036"/>
          <c:h val="0.33347957677165352"/>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DB7B6-7496-4CA4-9D6B-B54969C9CF21}" type="datetimeFigureOut">
              <a:rPr lang="en-US" smtClean="0"/>
              <a:t>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E37E4-8A05-4845-9720-64BAB36B9E5C}" type="slidenum">
              <a:rPr lang="en-US" smtClean="0"/>
              <a:t>‹#›</a:t>
            </a:fld>
            <a:endParaRPr lang="en-US"/>
          </a:p>
        </p:txBody>
      </p:sp>
    </p:spTree>
    <p:extLst>
      <p:ext uri="{BB962C8B-B14F-4D97-AF65-F5344CB8AC3E}">
        <p14:creationId xmlns:p14="http://schemas.microsoft.com/office/powerpoint/2010/main" val="2397224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New technology based competitors</a:t>
            </a:r>
          </a:p>
          <a:p>
            <a:pPr lvl="0"/>
            <a:r>
              <a:rPr lang="en-US" dirty="0" smtClean="0"/>
              <a:t>Market getting more competitive – may have secular impacts to margins</a:t>
            </a:r>
          </a:p>
          <a:p>
            <a:pPr lvl="0"/>
            <a:r>
              <a:rPr lang="en-US" dirty="0" smtClean="0"/>
              <a:t>Need more efficiency</a:t>
            </a:r>
          </a:p>
          <a:p>
            <a:pPr lvl="0"/>
            <a:r>
              <a:rPr lang="en-US" dirty="0" smtClean="0"/>
              <a:t>New competitors like Uber and Amazon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Objective of our digitalization strategy is to remove friction and human interaction from each step of the order to cash cycle while improving quality and reducing cost to operate.  We will transition tasks, processes and decisions that were once executed manually to automated processes guided by technology and machines.  </a:t>
            </a:r>
          </a:p>
          <a:p>
            <a:endParaRPr lang="en-US" dirty="0"/>
          </a:p>
        </p:txBody>
      </p:sp>
      <p:sp>
        <p:nvSpPr>
          <p:cNvPr id="4" name="Slide Number Placeholder 3"/>
          <p:cNvSpPr>
            <a:spLocks noGrp="1"/>
          </p:cNvSpPr>
          <p:nvPr>
            <p:ph type="sldNum" sz="quarter" idx="10"/>
          </p:nvPr>
        </p:nvSpPr>
        <p:spPr/>
        <p:txBody>
          <a:bodyPr/>
          <a:lstStyle/>
          <a:p>
            <a:fld id="{1BBA982D-8A48-46A2-92D0-73A8AFC4E8D7}" type="slidenum">
              <a:rPr lang="en-US" smtClean="0"/>
              <a:t>37</a:t>
            </a:fld>
            <a:endParaRPr lang="en-US" dirty="0"/>
          </a:p>
        </p:txBody>
      </p:sp>
    </p:spTree>
    <p:extLst>
      <p:ext uri="{BB962C8B-B14F-4D97-AF65-F5344CB8AC3E}">
        <p14:creationId xmlns:p14="http://schemas.microsoft.com/office/powerpoint/2010/main" val="2184992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stretch>
            <a:fillRect/>
          </a:stretch>
        </p:blipFill>
        <p:spPr>
          <a:xfrm>
            <a:off x="9652000" y="6226739"/>
            <a:ext cx="2065867" cy="383887"/>
          </a:xfrm>
          <a:prstGeom prst="rect">
            <a:avLst/>
          </a:prstGeom>
        </p:spPr>
      </p:pic>
    </p:spTree>
    <p:extLst>
      <p:ext uri="{BB962C8B-B14F-4D97-AF65-F5344CB8AC3E}">
        <p14:creationId xmlns:p14="http://schemas.microsoft.com/office/powerpoint/2010/main" val="22864699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599700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39155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203463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2303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020669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1172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93279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49829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855988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3729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951236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4146919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26849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79108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635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803856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53891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492588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833"/>
            <a:ext cx="9144000" cy="2387600"/>
          </a:xfrm>
          <a:prstGeom prst="rect">
            <a:avLst/>
          </a:prstGeo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1524000" y="3602568"/>
            <a:ext cx="9144000" cy="1655233"/>
          </a:xfrm>
          <a:prstGeom prst="rect">
            <a:avLst/>
          </a:prstGeo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5" name="Footer Placeholder 4"/>
          <p:cNvSpPr>
            <a:spLocks noGrp="1"/>
          </p:cNvSpPr>
          <p:nvPr>
            <p:ph type="ftr" sz="quarter" idx="11"/>
          </p:nvPr>
        </p:nvSpPr>
        <p:spPr>
          <a:xfrm>
            <a:off x="4038600" y="6356351"/>
            <a:ext cx="4114800" cy="366183"/>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96542630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6684"/>
            <a:ext cx="10515600" cy="434974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dirty="0"/>
          </a:p>
        </p:txBody>
      </p:sp>
      <p:sp>
        <p:nvSpPr>
          <p:cNvPr id="5" name="Footer Placeholder 4"/>
          <p:cNvSpPr>
            <a:spLocks noGrp="1"/>
          </p:cNvSpPr>
          <p:nvPr>
            <p:ph type="ftr" sz="quarter" idx="11"/>
          </p:nvPr>
        </p:nvSpPr>
        <p:spPr>
          <a:xfrm>
            <a:off x="4038600" y="6356351"/>
            <a:ext cx="4114800" cy="366183"/>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184137210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a:prstGeom prst="rect">
            <a:avLst/>
          </a:prstGeo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831851" y="4588934"/>
            <a:ext cx="10515600" cy="1500717"/>
          </a:xfrm>
          <a:prstGeom prst="rect">
            <a:avLst/>
          </a:prstGeo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5" name="Footer Placeholder 4"/>
          <p:cNvSpPr>
            <a:spLocks noGrp="1"/>
          </p:cNvSpPr>
          <p:nvPr>
            <p:ph type="ftr" sz="quarter" idx="11"/>
          </p:nvPr>
        </p:nvSpPr>
        <p:spPr>
          <a:xfrm>
            <a:off x="4038600" y="6356351"/>
            <a:ext cx="4114800" cy="366183"/>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410679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57849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6684"/>
            <a:ext cx="5156200" cy="434974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6684"/>
            <a:ext cx="5156200" cy="434974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6" name="Footer Placeholder 5"/>
          <p:cNvSpPr>
            <a:spLocks noGrp="1"/>
          </p:cNvSpPr>
          <p:nvPr>
            <p:ph type="ftr" sz="quarter" idx="11"/>
          </p:nvPr>
        </p:nvSpPr>
        <p:spPr>
          <a:xfrm>
            <a:off x="4038600" y="6356351"/>
            <a:ext cx="4114800" cy="366183"/>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39603163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0634"/>
            <a:ext cx="5158316" cy="825500"/>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40318" y="2506133"/>
            <a:ext cx="5158316" cy="3683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0634"/>
            <a:ext cx="5183717" cy="825500"/>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0" y="2506133"/>
            <a:ext cx="5183717" cy="3683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8" name="Footer Placeholder 7"/>
          <p:cNvSpPr>
            <a:spLocks noGrp="1"/>
          </p:cNvSpPr>
          <p:nvPr>
            <p:ph type="ftr" sz="quarter" idx="11"/>
          </p:nvPr>
        </p:nvSpPr>
        <p:spPr>
          <a:xfrm>
            <a:off x="4038600" y="6356351"/>
            <a:ext cx="4114800" cy="366183"/>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9934325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4" name="Footer Placeholder 3"/>
          <p:cNvSpPr>
            <a:spLocks noGrp="1"/>
          </p:cNvSpPr>
          <p:nvPr>
            <p:ph type="ftr" sz="quarter" idx="11"/>
          </p:nvPr>
        </p:nvSpPr>
        <p:spPr>
          <a:xfrm>
            <a:off x="4038600" y="6356351"/>
            <a:ext cx="4114800" cy="366183"/>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28103114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3203778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5183717" y="988485"/>
            <a:ext cx="6172200" cy="4872567"/>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2117"/>
          </a:xfrm>
          <a:prstGeom prst="rect">
            <a:avLst/>
          </a:prstGeo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6" name="Footer Placeholder 5"/>
          <p:cNvSpPr>
            <a:spLocks noGrp="1"/>
          </p:cNvSpPr>
          <p:nvPr>
            <p:ph type="ftr" sz="quarter" idx="11"/>
          </p:nvPr>
        </p:nvSpPr>
        <p:spPr>
          <a:xfrm>
            <a:off x="4038600" y="6356351"/>
            <a:ext cx="4114800" cy="366183"/>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32159120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4267"/>
            </a:lvl1pPr>
          </a:lstStyle>
          <a:p>
            <a:r>
              <a:rPr lang="en-US" smtClean="0"/>
              <a:t>Click to edit Master title style</a:t>
            </a:r>
            <a:endParaRPr lang="en-US"/>
          </a:p>
        </p:txBody>
      </p:sp>
      <p:sp>
        <p:nvSpPr>
          <p:cNvPr id="3" name="Picture Placeholder 2"/>
          <p:cNvSpPr>
            <a:spLocks noGrp="1"/>
          </p:cNvSpPr>
          <p:nvPr>
            <p:ph type="pic" idx="1"/>
          </p:nvPr>
        </p:nvSpPr>
        <p:spPr>
          <a:xfrm>
            <a:off x="5183717" y="988485"/>
            <a:ext cx="6172200" cy="4872567"/>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840318" y="2057400"/>
            <a:ext cx="3932767" cy="3812117"/>
          </a:xfrm>
          <a:prstGeom prst="rect">
            <a:avLst/>
          </a:prstGeo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6" name="Footer Placeholder 5"/>
          <p:cNvSpPr>
            <a:spLocks noGrp="1"/>
          </p:cNvSpPr>
          <p:nvPr>
            <p:ph type="ftr" sz="quarter" idx="11"/>
          </p:nvPr>
        </p:nvSpPr>
        <p:spPr>
          <a:xfrm>
            <a:off x="4038600" y="6356351"/>
            <a:ext cx="4114800" cy="366183"/>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37995193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5"/>
            <a:ext cx="10515600" cy="132503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6684"/>
            <a:ext cx="10515600" cy="4349749"/>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5" name="Footer Placeholder 4"/>
          <p:cNvSpPr>
            <a:spLocks noGrp="1"/>
          </p:cNvSpPr>
          <p:nvPr>
            <p:ph type="ftr" sz="quarter" idx="11"/>
          </p:nvPr>
        </p:nvSpPr>
        <p:spPr>
          <a:xfrm>
            <a:off x="4038600" y="6356351"/>
            <a:ext cx="4114800" cy="366183"/>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13795876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6185"/>
            <a:ext cx="7683500" cy="5810249"/>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1"/>
            <a:ext cx="2743200" cy="366183"/>
          </a:xfrm>
          <a:prstGeom prst="rect">
            <a:avLst/>
          </a:prstGeom>
        </p:spPr>
        <p:txBody>
          <a:bodyPr/>
          <a:lstStyle/>
          <a:p>
            <a:fld id="{CE7D9C0A-7A83-4D3D-BE2B-C3FCAAA3153A}" type="datetimeFigureOut">
              <a:rPr lang="en-US" smtClean="0"/>
              <a:t>11/8/2017</a:t>
            </a:fld>
            <a:endParaRPr lang="en-US"/>
          </a:p>
        </p:txBody>
      </p:sp>
      <p:sp>
        <p:nvSpPr>
          <p:cNvPr id="5" name="Footer Placeholder 4"/>
          <p:cNvSpPr>
            <a:spLocks noGrp="1"/>
          </p:cNvSpPr>
          <p:nvPr>
            <p:ph type="ftr" sz="quarter" idx="11"/>
          </p:nvPr>
        </p:nvSpPr>
        <p:spPr>
          <a:xfrm>
            <a:off x="4038600" y="6356351"/>
            <a:ext cx="4114800" cy="366183"/>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6183"/>
          </a:xfrm>
          <a:prstGeom prst="rect">
            <a:avLst/>
          </a:prstGeom>
        </p:spPr>
        <p:txBody>
          <a:bodyPr/>
          <a:lstStyle/>
          <a:p>
            <a:fld id="{E85EAC1E-1760-4BD5-8384-C03CF6B042CD}" type="slidenum">
              <a:rPr lang="en-US" smtClean="0"/>
              <a:t>‹#›</a:t>
            </a:fld>
            <a:endParaRPr lang="en-US"/>
          </a:p>
        </p:txBody>
      </p:sp>
    </p:spTree>
    <p:extLst>
      <p:ext uri="{BB962C8B-B14F-4D97-AF65-F5344CB8AC3E}">
        <p14:creationId xmlns:p14="http://schemas.microsoft.com/office/powerpoint/2010/main" val="2350110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879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205812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67676952-F32D-48F0-A2B5-7B48E91FE0BD}" type="datetimeFigureOut">
              <a:rPr lang="en-US" smtClean="0"/>
              <a:t>11/8/2017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FAE6B7-EB0A-4354-A22E-1BE8DF9C4B47}" type="slidenum">
              <a:rPr lang="en-US" smtClean="0"/>
              <a:t>‹#›</a:t>
            </a:fld>
            <a:endParaRPr lang="en-US"/>
          </a:p>
        </p:txBody>
      </p:sp>
    </p:spTree>
    <p:extLst>
      <p:ext uri="{BB962C8B-B14F-4D97-AF65-F5344CB8AC3E}">
        <p14:creationId xmlns:p14="http://schemas.microsoft.com/office/powerpoint/2010/main" val="3040518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9771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56415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57163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66383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11/8/2017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639799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11/8/2017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42337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3"/>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001653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01121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189711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426443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stretch>
            <a:fillRect/>
          </a:stretch>
        </p:blipFill>
        <p:spPr>
          <a:xfrm>
            <a:off x="9652000" y="6226739"/>
            <a:ext cx="2065867" cy="383887"/>
          </a:xfrm>
          <a:prstGeom prst="rect">
            <a:avLst/>
          </a:prstGeom>
        </p:spPr>
      </p:pic>
    </p:spTree>
    <p:extLst>
      <p:ext uri="{BB962C8B-B14F-4D97-AF65-F5344CB8AC3E}">
        <p14:creationId xmlns:p14="http://schemas.microsoft.com/office/powerpoint/2010/main" val="194587356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368732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9620774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193467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84437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9853235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67676952-F32D-48F0-A2B5-7B48E91FE0BD}" type="datetimeFigureOut">
              <a:rPr lang="en-US" smtClean="0"/>
              <a:t>11/8/2017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FAE6B7-EB0A-4354-A22E-1BE8DF9C4B47}" type="slidenum">
              <a:rPr lang="en-US" smtClean="0"/>
              <a:t>‹#›</a:t>
            </a:fld>
            <a:endParaRPr lang="en-US"/>
          </a:p>
        </p:txBody>
      </p:sp>
    </p:spTree>
    <p:extLst>
      <p:ext uri="{BB962C8B-B14F-4D97-AF65-F5344CB8AC3E}">
        <p14:creationId xmlns:p14="http://schemas.microsoft.com/office/powerpoint/2010/main" val="3478949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73223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3733">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607635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069992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stretch>
            <a:fillRect/>
          </a:stretch>
        </p:blipFill>
        <p:spPr>
          <a:xfrm>
            <a:off x="9652000" y="6226739"/>
            <a:ext cx="2065867" cy="383887"/>
          </a:xfrm>
          <a:prstGeom prst="rect">
            <a:avLst/>
          </a:prstGeom>
        </p:spPr>
      </p:pic>
    </p:spTree>
    <p:extLst>
      <p:ext uri="{BB962C8B-B14F-4D97-AF65-F5344CB8AC3E}">
        <p14:creationId xmlns:p14="http://schemas.microsoft.com/office/powerpoint/2010/main" val="1056684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403472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652000" y="6226739"/>
            <a:ext cx="2065867" cy="383887"/>
          </a:xfrm>
          <a:prstGeom prst="rect">
            <a:avLst/>
          </a:prstGeom>
        </p:spPr>
      </p:pic>
      <p:sp>
        <p:nvSpPr>
          <p:cNvPr id="4" name="Title 1"/>
          <p:cNvSpPr>
            <a:spLocks noGrp="1"/>
          </p:cNvSpPr>
          <p:nvPr>
            <p:ph type="title"/>
          </p:nvPr>
        </p:nvSpPr>
        <p:spPr>
          <a:xfrm>
            <a:off x="609600" y="275167"/>
            <a:ext cx="10972800" cy="1143000"/>
          </a:xfrm>
          <a:prstGeom prst="rect">
            <a:avLst/>
          </a:prstGeom>
        </p:spPr>
        <p:txBody>
          <a:bodyPr vert="horz"/>
          <a:lstStyle>
            <a:lvl1pPr algn="ctr">
              <a:defRPr sz="28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353193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11.jp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2.jp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13.jp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4.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1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1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5" Type="http://schemas.openxmlformats.org/officeDocument/2006/relationships/image" Target="../media/image16.png"/><Relationship Id="rId4" Type="http://schemas.openxmlformats.org/officeDocument/2006/relationships/image" Target="../media/image15.jp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16.png"/><Relationship Id="rId4" Type="http://schemas.openxmlformats.org/officeDocument/2006/relationships/image" Target="../media/image17.jp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5.xml"/><Relationship Id="rId7" Type="http://schemas.openxmlformats.org/officeDocument/2006/relationships/image" Target="../media/image18.jp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7.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5.jp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6.jp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7.jp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8.jp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9.jp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10.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019" y="0"/>
            <a:ext cx="12173964" cy="6858000"/>
          </a:xfrm>
          <a:prstGeom prst="rect">
            <a:avLst/>
          </a:prstGeom>
        </p:spPr>
      </p:pic>
      <p:sp>
        <p:nvSpPr>
          <p:cNvPr id="10" name="Rectangle 9"/>
          <p:cNvSpPr/>
          <p:nvPr userDrawn="1"/>
        </p:nvSpPr>
        <p:spPr>
          <a:xfrm>
            <a:off x="9017"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7" cstate="print">
            <a:extLst>
              <a:ext uri="{28A0092B-C50C-407E-A947-70E740481C1C}">
                <a14:useLocalDpi xmlns:a14="http://schemas.microsoft.com/office/drawing/2010/main" val="0"/>
              </a:ext>
            </a:extLst>
          </a:blip>
          <a:srcRect l="13775" t="59726" r="54011" b="5851"/>
          <a:stretch/>
        </p:blipFill>
        <p:spPr>
          <a:xfrm>
            <a:off x="4495800" y="0"/>
            <a:ext cx="7696200" cy="6426200"/>
          </a:xfrm>
          <a:prstGeom prst="rect">
            <a:avLst/>
          </a:prstGeom>
        </p:spPr>
      </p:pic>
    </p:spTree>
    <p:extLst>
      <p:ext uri="{BB962C8B-B14F-4D97-AF65-F5344CB8AC3E}">
        <p14:creationId xmlns:p14="http://schemas.microsoft.com/office/powerpoint/2010/main" val="3892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52" r:id="rId3"/>
    <p:sldLayoutId id="2147483753" r:id="rId4"/>
  </p:sldLayoutIdLst>
  <p:timing>
    <p:tnLst>
      <p:par>
        <p:cTn id="1" dur="indefinite" restart="never" nodeType="tmRoot"/>
      </p:par>
    </p:tnLst>
  </p:timing>
  <p:hf hdr="0" ftr="0" dt="0"/>
  <p:txStyles>
    <p:titleStyle>
      <a:lvl1pPr algn="l" defTabSz="914400" rtl="0" eaLnBrk="1" latinLnBrk="0" hangingPunct="1">
        <a:spcBef>
          <a:spcPct val="0"/>
        </a:spcBef>
        <a:buNone/>
        <a:defRPr sz="2400" kern="1200">
          <a:solidFill>
            <a:srgbClr val="0078AE"/>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
        <p:nvSpPr>
          <p:cNvPr id="5" name="Rectangle 4"/>
          <p:cNvSpPr/>
          <p:nvPr userDrawn="1"/>
        </p:nvSpPr>
        <p:spPr>
          <a:xfrm>
            <a:off x="-9019"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620457"/>
      </p:ext>
    </p:extLst>
  </p:cSld>
  <p:clrMap bg1="lt1" tx1="dk1" bg2="lt2" tx2="dk2" accent1="accent1" accent2="accent2" accent3="accent3" accent4="accent4" accent5="accent5" accent6="accent6" hlink="hlink" folHlink="folHlink"/>
  <p:sldLayoutIdLst>
    <p:sldLayoutId id="2147483703" r:id="rId1"/>
    <p:sldLayoutId id="2147483704"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712675"/>
      </p:ext>
    </p:extLst>
  </p:cSld>
  <p:clrMap bg1="lt1" tx1="dk1" bg2="lt2" tx2="dk2" accent1="accent1" accent2="accent2" accent3="accent3" accent4="accent4" accent5="accent5" accent6="accent6" hlink="hlink" folHlink="folHlink"/>
  <p:sldLayoutIdLst>
    <p:sldLayoutId id="2147483706" r:id="rId1"/>
    <p:sldLayoutId id="2147483707"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
        <p:nvSpPr>
          <p:cNvPr id="5" name="Rectangle 4"/>
          <p:cNvSpPr/>
          <p:nvPr userDrawn="1"/>
        </p:nvSpPr>
        <p:spPr>
          <a:xfrm>
            <a:off x="9017"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98506"/>
      </p:ext>
    </p:extLst>
  </p:cSld>
  <p:clrMap bg1="lt1" tx1="dk1" bg2="lt2" tx2="dk2" accent1="accent1" accent2="accent2" accent3="accent3" accent4="accent4" accent5="accent5" accent6="accent6" hlink="hlink" folHlink="folHlink"/>
  <p:sldLayoutIdLst>
    <p:sldLayoutId id="2147483709" r:id="rId1"/>
    <p:sldLayoutId id="2147483710"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spTree>
    <p:extLst>
      <p:ext uri="{BB962C8B-B14F-4D97-AF65-F5344CB8AC3E}">
        <p14:creationId xmlns:p14="http://schemas.microsoft.com/office/powerpoint/2010/main" val="372686972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11/8/2017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1434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73939" y="669187"/>
            <a:ext cx="5284696" cy="1367639"/>
          </a:xfrm>
          <a:prstGeom prst="rect">
            <a:avLst/>
          </a:prstGeom>
        </p:spPr>
      </p:pic>
    </p:spTree>
    <p:extLst>
      <p:ext uri="{BB962C8B-B14F-4D97-AF65-F5344CB8AC3E}">
        <p14:creationId xmlns:p14="http://schemas.microsoft.com/office/powerpoint/2010/main" val="3908977081"/>
      </p:ext>
    </p:extLst>
  </p:cSld>
  <p:clrMap bg1="lt1" tx1="dk1" bg2="lt2" tx2="dk2" accent1="accent1" accent2="accent2" accent3="accent3" accent4="accent4" accent5="accent5" accent6="accent6" hlink="hlink" folHlink="folHlink"/>
  <p:sldLayoutIdLst>
    <p:sldLayoutId id="2147483741" r:id="rId1"/>
    <p:sldLayoutId id="2147483742"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5356" y="6160737"/>
            <a:ext cx="2053752" cy="531495"/>
          </a:xfrm>
          <a:prstGeom prst="rect">
            <a:avLst/>
          </a:prstGeom>
        </p:spPr>
      </p:pic>
    </p:spTree>
    <p:extLst>
      <p:ext uri="{BB962C8B-B14F-4D97-AF65-F5344CB8AC3E}">
        <p14:creationId xmlns:p14="http://schemas.microsoft.com/office/powerpoint/2010/main" val="4283998513"/>
      </p:ext>
    </p:extLst>
  </p:cSld>
  <p:clrMap bg1="lt1" tx1="dk1" bg2="lt2" tx2="dk2" accent1="accent1" accent2="accent2" accent3="accent3" accent4="accent4" accent5="accent5" accent6="accent6" hlink="hlink" folHlink="folHlink"/>
  <p:sldLayoutIdLst>
    <p:sldLayoutId id="2147483744" r:id="rId1"/>
    <p:sldLayoutId id="2147483745"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
        <p:nvSpPr>
          <p:cNvPr id="5" name="Rectangle 4"/>
          <p:cNvSpPr/>
          <p:nvPr userDrawn="1"/>
        </p:nvSpPr>
        <p:spPr>
          <a:xfrm>
            <a:off x="9017"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8400" y="0"/>
            <a:ext cx="12192000" cy="6858000"/>
          </a:xfrm>
          <a:prstGeom prst="rect">
            <a:avLst/>
          </a:prstGeom>
          <a:gradFill>
            <a:gsLst>
              <a:gs pos="0">
                <a:srgbClr val="004986">
                  <a:alpha val="69000"/>
                </a:srgbClr>
              </a:gs>
              <a:gs pos="100000">
                <a:srgbClr val="00487A"/>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825356" y="6160737"/>
            <a:ext cx="2053752" cy="531495"/>
          </a:xfrm>
          <a:prstGeom prst="rect">
            <a:avLst/>
          </a:prstGeom>
        </p:spPr>
      </p:pic>
    </p:spTree>
    <p:extLst>
      <p:ext uri="{BB962C8B-B14F-4D97-AF65-F5344CB8AC3E}">
        <p14:creationId xmlns:p14="http://schemas.microsoft.com/office/powerpoint/2010/main" val="324533479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4" r:id="rId4"/>
    <p:sldLayoutId id="2147483755" r:id="rId5"/>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Investor_slide_backgrounds_CHRsign.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0"/>
            <a:ext cx="12173964" cy="6858000"/>
          </a:xfrm>
          <a:prstGeom prst="rect">
            <a:avLst/>
          </a:prstGeom>
        </p:spPr>
      </p:pic>
      <p:sp>
        <p:nvSpPr>
          <p:cNvPr id="10" name="Rectangle 9"/>
          <p:cNvSpPr/>
          <p:nvPr userDrawn="1"/>
        </p:nvSpPr>
        <p:spPr>
          <a:xfrm>
            <a:off x="0"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099321"/>
      </p:ext>
    </p:extLst>
  </p:cSld>
  <p:clrMap bg1="lt1" tx1="dk1" bg2="lt2" tx2="dk2" accent1="accent1" accent2="accent2" accent3="accent3" accent4="accent4" accent5="accent5" accent6="accent6" hlink="hlink" folHlink="folHlink"/>
  <p:sldLayoutIdLst>
    <p:sldLayoutId id="2147483664" r:id="rId1"/>
    <p:sldLayoutId id="2147483665" r:id="rId2"/>
  </p:sldLayoutIdLst>
  <p:timing>
    <p:tnLst>
      <p:par>
        <p:cTn id="1" dur="indefinite" restart="never" nodeType="tmRoot"/>
      </p:par>
    </p:tnLst>
  </p:timing>
  <p:hf hdr="0" ftr="0" dt="0"/>
  <p:txStyles>
    <p:titleStyle>
      <a:lvl1pPr algn="l" defTabSz="914400" rtl="0" eaLnBrk="1" latinLnBrk="0" hangingPunct="1">
        <a:spcBef>
          <a:spcPct val="0"/>
        </a:spcBef>
        <a:buNone/>
        <a:defRPr sz="2400" kern="1200">
          <a:solidFill>
            <a:srgbClr val="0078AE"/>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9" y="0"/>
            <a:ext cx="12173964" cy="6858000"/>
          </a:xfrm>
          <a:prstGeom prst="rect">
            <a:avLst/>
          </a:prstGeom>
        </p:spPr>
      </p:pic>
      <p:sp>
        <p:nvSpPr>
          <p:cNvPr id="10" name="Rectangle 9"/>
          <p:cNvSpPr/>
          <p:nvPr userDrawn="1"/>
        </p:nvSpPr>
        <p:spPr>
          <a:xfrm>
            <a:off x="-9019"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350813"/>
      </p:ext>
    </p:extLst>
  </p:cSld>
  <p:clrMap bg1="lt1" tx1="dk1" bg2="lt2" tx2="dk2" accent1="accent1" accent2="accent2" accent3="accent3" accent4="accent4" accent5="accent5" accent6="accent6" hlink="hlink" folHlink="folHlink"/>
  <p:sldLayoutIdLst>
    <p:sldLayoutId id="2147483670" r:id="rId1"/>
    <p:sldLayoutId id="2147483671" r:id="rId2"/>
  </p:sldLayoutIdLst>
  <p:timing>
    <p:tnLst>
      <p:par>
        <p:cTn id="1" dur="indefinite" restart="never" nodeType="tmRoot"/>
      </p:par>
    </p:tnLst>
  </p:timing>
  <p:hf hdr="0" ftr="0" dt="0"/>
  <p:txStyles>
    <p:titleStyle>
      <a:lvl1pPr algn="l" defTabSz="914400" rtl="0" eaLnBrk="1" latinLnBrk="0" hangingPunct="1">
        <a:spcBef>
          <a:spcPct val="0"/>
        </a:spcBef>
        <a:buNone/>
        <a:defRPr sz="2400" kern="1200">
          <a:solidFill>
            <a:srgbClr val="0078AE"/>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9" y="0"/>
            <a:ext cx="12173964" cy="6858000"/>
          </a:xfrm>
          <a:prstGeom prst="rect">
            <a:avLst/>
          </a:prstGeom>
        </p:spPr>
      </p:pic>
    </p:spTree>
    <p:extLst>
      <p:ext uri="{BB962C8B-B14F-4D97-AF65-F5344CB8AC3E}">
        <p14:creationId xmlns:p14="http://schemas.microsoft.com/office/powerpoint/2010/main" val="1289436766"/>
      </p:ext>
    </p:extLst>
  </p:cSld>
  <p:clrMap bg1="lt1" tx1="dk1" bg2="lt2" tx2="dk2" accent1="accent1" accent2="accent2" accent3="accent3" accent4="accent4" accent5="accent5" accent6="accent6" hlink="hlink" folHlink="folHlink"/>
  <p:sldLayoutIdLst>
    <p:sldLayoutId id="2147483673" r:id="rId1"/>
    <p:sldLayoutId id="2147483674" r:id="rId2"/>
  </p:sldLayoutIdLst>
  <p:timing>
    <p:tnLst>
      <p:par>
        <p:cTn id="1" dur="indefinite" restart="never" nodeType="tmRoot"/>
      </p:par>
    </p:tnLst>
  </p:timing>
  <p:hf hdr="0" ftr="0" dt="0"/>
  <p:txStyles>
    <p:titleStyle>
      <a:lvl1pPr algn="l" defTabSz="914400" rtl="0" eaLnBrk="1" latinLnBrk="0" hangingPunct="1">
        <a:spcBef>
          <a:spcPct val="0"/>
        </a:spcBef>
        <a:buNone/>
        <a:defRPr sz="2400" kern="1200">
          <a:solidFill>
            <a:srgbClr val="0078AE"/>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9" y="0"/>
            <a:ext cx="12173964" cy="6858000"/>
          </a:xfrm>
          <a:prstGeom prst="rect">
            <a:avLst/>
          </a:prstGeom>
        </p:spPr>
      </p:pic>
    </p:spTree>
    <p:extLst>
      <p:ext uri="{BB962C8B-B14F-4D97-AF65-F5344CB8AC3E}">
        <p14:creationId xmlns:p14="http://schemas.microsoft.com/office/powerpoint/2010/main" val="1683287825"/>
      </p:ext>
    </p:extLst>
  </p:cSld>
  <p:clrMap bg1="lt1" tx1="dk1" bg2="lt2" tx2="dk2" accent1="accent1" accent2="accent2" accent3="accent3" accent4="accent4" accent5="accent5" accent6="accent6" hlink="hlink" folHlink="folHlink"/>
  <p:sldLayoutIdLst>
    <p:sldLayoutId id="2147483676" r:id="rId1"/>
    <p:sldLayoutId id="2147483677" r:id="rId2"/>
  </p:sldLayoutIdLst>
  <p:timing>
    <p:tnLst>
      <p:par>
        <p:cTn id="1" dur="indefinite" restart="never" nodeType="tmRoot"/>
      </p:par>
    </p:tnLst>
  </p:timing>
  <p:hf hdr="0" ftr="0" dt="0"/>
  <p:txStyles>
    <p:titleStyle>
      <a:lvl1pPr algn="l" defTabSz="914400" rtl="0" eaLnBrk="1" latinLnBrk="0" hangingPunct="1">
        <a:spcBef>
          <a:spcPct val="0"/>
        </a:spcBef>
        <a:buNone/>
        <a:defRPr sz="2400" kern="1200">
          <a:solidFill>
            <a:srgbClr val="0078AE"/>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1" y="0"/>
            <a:ext cx="12173964" cy="6858000"/>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592948"/>
      </p:ext>
    </p:extLst>
  </p:cSld>
  <p:clrMap bg1="lt1" tx1="dk1" bg2="lt2" tx2="dk2" accent1="accent1" accent2="accent2" accent3="accent3" accent4="accent4" accent5="accent5" accent6="accent6" hlink="hlink" folHlink="folHlink"/>
  <p:sldLayoutIdLst>
    <p:sldLayoutId id="2147483679" r:id="rId1"/>
    <p:sldLayoutId id="2147483680" r:id="rId2"/>
  </p:sldLayoutIdLst>
  <p:timing>
    <p:tnLst>
      <p:par>
        <p:cTn id="1" dur="indefinite" restart="never" nodeType="tmRoot"/>
      </p:par>
    </p:tnLst>
  </p:timing>
  <p:hf hdr="0" ftr="0" dt="0"/>
  <p:txStyles>
    <p:titleStyle>
      <a:lvl1pPr algn="l" defTabSz="914400" rtl="0" eaLnBrk="1" latinLnBrk="0" hangingPunct="1">
        <a:spcBef>
          <a:spcPct val="0"/>
        </a:spcBef>
        <a:buNone/>
        <a:defRPr sz="2400" kern="1200">
          <a:solidFill>
            <a:srgbClr val="0078AE"/>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Tree>
    <p:extLst>
      <p:ext uri="{BB962C8B-B14F-4D97-AF65-F5344CB8AC3E}">
        <p14:creationId xmlns:p14="http://schemas.microsoft.com/office/powerpoint/2010/main" val="2883694438"/>
      </p:ext>
    </p:extLst>
  </p:cSld>
  <p:clrMap bg1="lt1" tx1="dk1" bg2="lt2" tx2="dk2" accent1="accent1" accent2="accent2" accent3="accent3" accent4="accent4" accent5="accent5" accent6="accent6" hlink="hlink" folHlink="folHlink"/>
  <p:sldLayoutIdLst>
    <p:sldLayoutId id="2147483694" r:id="rId1"/>
    <p:sldLayoutId id="2147483695"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253975"/>
      </p:ext>
    </p:extLst>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
        <p:nvSpPr>
          <p:cNvPr id="5" name="Rectangle 4"/>
          <p:cNvSpPr/>
          <p:nvPr userDrawn="1"/>
        </p:nvSpPr>
        <p:spPr>
          <a:xfrm>
            <a:off x="9017" y="0"/>
            <a:ext cx="12192000" cy="6858000"/>
          </a:xfrm>
          <a:prstGeom prst="rect">
            <a:avLst/>
          </a:prstGeom>
          <a:gradFill flip="none" rotWithShape="1">
            <a:gsLst>
              <a:gs pos="100000">
                <a:srgbClr val="000000">
                  <a:alpha val="50000"/>
                </a:srgbClr>
              </a:gs>
              <a:gs pos="0">
                <a:srgbClr val="FFFF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17359"/>
      </p:ext>
    </p:extLst>
  </p:cSld>
  <p:clrMap bg1="lt1" tx1="dk1" bg2="lt2" tx2="dk2" accent1="accent1" accent2="accent2" accent3="accent3" accent4="accent4" accent5="accent5" accent6="accent6" hlink="hlink" folHlink="folHlink"/>
  <p:sldLayoutIdLst>
    <p:sldLayoutId id="2147483700" r:id="rId1"/>
    <p:sldLayoutId id="2147483701" r:id="rId2"/>
  </p:sldLayoutIdLst>
  <p:timing>
    <p:tnLst>
      <p:par>
        <p:cTn id="1" dur="indefinite" restart="never" nodeType="tmRoot"/>
      </p:par>
    </p:tnLst>
  </p:timing>
  <p:hf hdr="0" ftr="0" dt="0"/>
  <p:txStyles>
    <p:titleStyle>
      <a:lvl1pPr algn="l" defTabSz="1219170" rtl="0" eaLnBrk="1" latinLnBrk="0" hangingPunct="1">
        <a:spcBef>
          <a:spcPct val="0"/>
        </a:spcBef>
        <a:buNone/>
        <a:defRPr sz="3200" kern="1200">
          <a:solidFill>
            <a:srgbClr val="0078AE"/>
          </a:solidFill>
          <a:latin typeface="Arial" pitchFamily="34" charset="0"/>
          <a:ea typeface="+mj-ea"/>
          <a:cs typeface="Arial" pitchFamily="34" charset="0"/>
        </a:defRPr>
      </a:lvl1pPr>
    </p:titleStyle>
    <p:bodyStyle>
      <a:lvl1pPr marL="457189" indent="-457189"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1pPr>
      <a:lvl2pPr marL="990575" indent="-380990"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2pPr>
      <a:lvl3pPr marL="1523962"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3pPr>
      <a:lvl4pPr marL="2133547"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4pPr>
      <a:lvl5pPr marL="2743131" indent="-304792" algn="l" defTabSz="1219170" rtl="0" eaLnBrk="1" latinLnBrk="0" hangingPunct="1">
        <a:spcBef>
          <a:spcPct val="20000"/>
        </a:spcBef>
        <a:buFont typeface="Arial" pitchFamily="34" charset="0"/>
        <a:buChar char="»"/>
        <a:defRPr sz="2400" kern="1200">
          <a:solidFill>
            <a:srgbClr val="000000"/>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hyperlink" Target="http://actionml.com/blog/personalized_search" TargetMode="External"/><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hyperlink" Target="http://www.datasciencecentral.com/profiles/blogs/how-big-data-is-changing-the-way-you-fly" TargetMode="External"/><Relationship Id="rId2" Type="http://schemas.openxmlformats.org/officeDocument/2006/relationships/image" Target="../media/image35.jpe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21.vsdx"/><Relationship Id="rId2" Type="http://schemas.openxmlformats.org/officeDocument/2006/relationships/slideLayout" Target="../slideLayouts/slideLayout44.xml"/><Relationship Id="rId1" Type="http://schemas.openxmlformats.org/officeDocument/2006/relationships/vmlDrawing" Target="../drawings/vmlDrawing1.vml"/><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32.vsdx"/><Relationship Id="rId2" Type="http://schemas.openxmlformats.org/officeDocument/2006/relationships/slideLayout" Target="../slideLayouts/slideLayout44.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dataaspirant.com/2015/04/11/five-most-popular-similarity-measures-implementation-in-python/" TargetMode="External"/><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www.youtube.com/watch?v=Tn5y2i_MqQ8" TargetMode="External"/><Relationship Id="rId2" Type="http://schemas.openxmlformats.org/officeDocument/2006/relationships/image" Target="../media/image44.png"/><Relationship Id="rId1" Type="http://schemas.openxmlformats.org/officeDocument/2006/relationships/slideLayout" Target="../slideLayouts/slideLayout39.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hyperlink" Target="http://dataaspirant.com/2015/04/11/five-most-popular-similarity-measures-implementation-in-python/" TargetMode="External"/><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blog.dominodatalab.com/social-network-analysis-with-networkx/" TargetMode="Externa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43.vsdx"/><Relationship Id="rId2" Type="http://schemas.openxmlformats.org/officeDocument/2006/relationships/slideLayout" Target="../slideLayouts/slideLayout39.xml"/><Relationship Id="rId1" Type="http://schemas.openxmlformats.org/officeDocument/2006/relationships/vmlDrawing" Target="../drawings/vmlDrawing3.vml"/><Relationship Id="rId4" Type="http://schemas.openxmlformats.org/officeDocument/2006/relationships/image" Target="../media/image6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Visio_Drawing54.vsdx"/><Relationship Id="rId2" Type="http://schemas.openxmlformats.org/officeDocument/2006/relationships/slideLayout" Target="../slideLayouts/slideLayout39.xml"/><Relationship Id="rId1" Type="http://schemas.openxmlformats.org/officeDocument/2006/relationships/vmlDrawing" Target="../drawings/vmlDrawing4.vml"/><Relationship Id="rId4" Type="http://schemas.openxmlformats.org/officeDocument/2006/relationships/image" Target="../media/image70.emf"/></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Visio_Drawing65.vsdx"/><Relationship Id="rId2" Type="http://schemas.openxmlformats.org/officeDocument/2006/relationships/slideLayout" Target="../slideLayouts/slideLayout39.xml"/><Relationship Id="rId1" Type="http://schemas.openxmlformats.org/officeDocument/2006/relationships/vmlDrawing" Target="../drawings/vmlDrawing5.vml"/><Relationship Id="rId6" Type="http://schemas.openxmlformats.org/officeDocument/2006/relationships/image" Target="../media/image72.emf"/><Relationship Id="rId5" Type="http://schemas.openxmlformats.org/officeDocument/2006/relationships/package" Target="../embeddings/Microsoft_Visio_Drawing76.vsdx"/><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chart" Target="../charts/chart2.xml"/><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5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Image result for horse and buggy robinson 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6" y="0"/>
            <a:ext cx="1220499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995" y="0"/>
            <a:ext cx="12204994" cy="6858000"/>
          </a:xfrm>
          <a:prstGeom prst="rect">
            <a:avLst/>
          </a:pr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7"/>
          <p:cNvSpPr>
            <a:spLocks noGrp="1"/>
          </p:cNvSpPr>
          <p:nvPr>
            <p:ph type="subTitle" idx="1"/>
          </p:nvPr>
        </p:nvSpPr>
        <p:spPr>
          <a:xfrm>
            <a:off x="-1" y="116632"/>
            <a:ext cx="12191999" cy="504056"/>
          </a:xfrm>
        </p:spPr>
        <p:txBody>
          <a:bodyPr>
            <a:noAutofit/>
          </a:bodyPr>
          <a:lstStyle/>
          <a:p>
            <a:pPr algn="ctr"/>
            <a:r>
              <a:rPr lang="en-US" sz="3000" b="1" u="sng" dirty="0" smtClean="0">
                <a:solidFill>
                  <a:schemeClr val="bg1"/>
                </a:solidFill>
                <a:latin typeface="Aharoni" panose="02010803020104030203" pitchFamily="2" charset="-79"/>
                <a:cs typeface="Aharoni" panose="02010803020104030203" pitchFamily="2" charset="-79"/>
              </a:rPr>
              <a:t>Buggy &amp; Carriage to the Modern Digital Highway:  </a:t>
            </a:r>
            <a:endParaRPr lang="en-US" sz="3000" dirty="0">
              <a:solidFill>
                <a:schemeClr val="bg1"/>
              </a:solidFill>
              <a:latin typeface="Aharoni" panose="02010803020104030203" pitchFamily="2" charset="-79"/>
              <a:cs typeface="Aharoni" panose="02010803020104030203" pitchFamily="2" charset="-79"/>
            </a:endParaRPr>
          </a:p>
        </p:txBody>
      </p:sp>
      <p:sp>
        <p:nvSpPr>
          <p:cNvPr id="11" name="Subtitle 7"/>
          <p:cNvSpPr txBox="1">
            <a:spLocks/>
          </p:cNvSpPr>
          <p:nvPr/>
        </p:nvSpPr>
        <p:spPr>
          <a:xfrm>
            <a:off x="119336" y="5445224"/>
            <a:ext cx="11809312" cy="12241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fontAlgn="auto"/>
            <a:r>
              <a:rPr lang="en-US" sz="2800" dirty="0" smtClean="0">
                <a:solidFill>
                  <a:schemeClr val="bg1"/>
                </a:solidFill>
              </a:rPr>
              <a:t>Advanced Analytics and Data Science @ CH Robinson</a:t>
            </a:r>
          </a:p>
          <a:p>
            <a:pPr fontAlgn="auto"/>
            <a:r>
              <a:rPr lang="en-US" sz="2800" dirty="0" smtClean="0">
                <a:solidFill>
                  <a:schemeClr val="bg1"/>
                </a:solidFill>
              </a:rPr>
              <a:t>Tim Gagnon, Mark Albrecht</a:t>
            </a:r>
            <a:endParaRPr lang="en-US" sz="2800" dirty="0">
              <a:solidFill>
                <a:schemeClr val="bg1"/>
              </a:solidFill>
            </a:endParaRPr>
          </a:p>
        </p:txBody>
      </p:sp>
    </p:spTree>
    <p:extLst>
      <p:ext uri="{BB962C8B-B14F-4D97-AF65-F5344CB8AC3E}">
        <p14:creationId xmlns:p14="http://schemas.microsoft.com/office/powerpoint/2010/main" val="3666636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Motivating Example: </a:t>
            </a:r>
            <a:r>
              <a:rPr lang="en-US" sz="3200" b="1" u="sng" dirty="0"/>
              <a:t>Personalized Search</a:t>
            </a:r>
            <a:endParaRPr lang="en-US" sz="3200" dirty="0"/>
          </a:p>
        </p:txBody>
      </p:sp>
      <p:pic>
        <p:nvPicPr>
          <p:cNvPr id="6" name="Content Placeholder 7"/>
          <p:cNvPicPr>
            <a:picLocks noGrp="1" noChangeAspect="1"/>
          </p:cNvPicPr>
          <p:nvPr>
            <p:ph idx="1"/>
          </p:nvPr>
        </p:nvPicPr>
        <p:blipFill>
          <a:blip r:embed="rId2"/>
          <a:stretch>
            <a:fillRect/>
          </a:stretch>
        </p:blipFill>
        <p:spPr>
          <a:xfrm>
            <a:off x="1721582" y="1846263"/>
            <a:ext cx="8809162" cy="4022725"/>
          </a:xfrm>
          <a:prstGeom prst="rect">
            <a:avLst/>
          </a:prstGeom>
        </p:spPr>
      </p:pic>
      <p:sp>
        <p:nvSpPr>
          <p:cNvPr id="7" name="TextBox 6"/>
          <p:cNvSpPr txBox="1"/>
          <p:nvPr/>
        </p:nvSpPr>
        <p:spPr>
          <a:xfrm>
            <a:off x="1981201" y="5742214"/>
            <a:ext cx="7884543" cy="369332"/>
          </a:xfrm>
          <a:prstGeom prst="rect">
            <a:avLst/>
          </a:prstGeom>
          <a:noFill/>
        </p:spPr>
        <p:txBody>
          <a:bodyPr wrap="square" rtlCol="0">
            <a:spAutoFit/>
          </a:bodyPr>
          <a:lstStyle/>
          <a:p>
            <a:r>
              <a:rPr lang="en-US" dirty="0" smtClean="0">
                <a:hlinkClick r:id="rId3"/>
              </a:rPr>
              <a:t>http://actionml.com/blog/personalized_search</a:t>
            </a:r>
            <a:r>
              <a:rPr lang="en-US" dirty="0" smtClean="0"/>
              <a:t> </a:t>
            </a:r>
            <a:endParaRPr lang="en-US" dirty="0"/>
          </a:p>
        </p:txBody>
      </p:sp>
    </p:spTree>
    <p:extLst>
      <p:ext uri="{BB962C8B-B14F-4D97-AF65-F5344CB8AC3E}">
        <p14:creationId xmlns:p14="http://schemas.microsoft.com/office/powerpoint/2010/main" val="2428538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Try as you might… </a:t>
            </a:r>
            <a:r>
              <a:rPr lang="en-US" sz="3200" dirty="0" smtClean="0"/>
              <a:t>$</a:t>
            </a:r>
            <a:r>
              <a:rPr lang="en-US" sz="3200" dirty="0"/>
              <a:t>1000+ for a flight to </a:t>
            </a:r>
            <a:r>
              <a:rPr lang="en-US" sz="3200" dirty="0" smtClean="0"/>
              <a:t>Super Bowl Feb 4th</a:t>
            </a:r>
            <a:r>
              <a:rPr lang="en-US" sz="3200" dirty="0"/>
              <a:t/>
            </a:r>
            <a:br>
              <a:rPr lang="en-US" sz="3200" dirty="0"/>
            </a:br>
            <a:r>
              <a:rPr lang="en-US" sz="3200" dirty="0"/>
              <a:t>Motivating Example: </a:t>
            </a:r>
            <a:r>
              <a:rPr lang="en-US" sz="3200" b="1" u="sng" dirty="0" smtClean="0"/>
              <a:t>Yield </a:t>
            </a:r>
            <a:r>
              <a:rPr lang="en-US" sz="3200" b="1" u="sng" dirty="0"/>
              <a:t>Management &amp; Airline Industry</a:t>
            </a:r>
            <a:endParaRPr lang="en-US" sz="3200" dirty="0"/>
          </a:p>
        </p:txBody>
      </p:sp>
      <p:pic>
        <p:nvPicPr>
          <p:cNvPr id="8" name="Picture 2" descr="https://media.licdn.com/mpr/mpr/shrinknp_800_800/AAEAAQAAAAAAAAZqAAAAJGUwMzY1NzExLWM2MDItNDYwYi1iNjkwLWMyM2VlMWU1OGY5Yg.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62289" y="1846263"/>
            <a:ext cx="6527748" cy="4022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81201" y="6054156"/>
            <a:ext cx="8368443" cy="307777"/>
          </a:xfrm>
          <a:prstGeom prst="rect">
            <a:avLst/>
          </a:prstGeom>
          <a:noFill/>
        </p:spPr>
        <p:txBody>
          <a:bodyPr wrap="square" rtlCol="0">
            <a:spAutoFit/>
          </a:bodyPr>
          <a:lstStyle/>
          <a:p>
            <a:r>
              <a:rPr lang="en-US" sz="1400" dirty="0">
                <a:hlinkClick r:id="rId3"/>
              </a:rPr>
              <a:t>http://www.datasciencecentral.com/profiles/blogs/how-big-data-is-changing-the-way-you-fly</a:t>
            </a:r>
            <a:r>
              <a:rPr lang="en-US" sz="1400" dirty="0"/>
              <a:t> </a:t>
            </a:r>
          </a:p>
        </p:txBody>
      </p:sp>
    </p:spTree>
    <p:extLst>
      <p:ext uri="{BB962C8B-B14F-4D97-AF65-F5344CB8AC3E}">
        <p14:creationId xmlns:p14="http://schemas.microsoft.com/office/powerpoint/2010/main" val="3701450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38141"/>
          </a:xfrm>
        </p:spPr>
        <p:txBody>
          <a:bodyPr>
            <a:normAutofit fontScale="90000"/>
          </a:bodyPr>
          <a:lstStyle/>
          <a:p>
            <a:r>
              <a:rPr lang="en-US" dirty="0" smtClean="0"/>
              <a:t>All Complex Systems Follow a Single Evolution</a:t>
            </a:r>
            <a:endParaRPr lang="en-US" dirty="0"/>
          </a:p>
        </p:txBody>
      </p:sp>
      <p:pic>
        <p:nvPicPr>
          <p:cNvPr id="4" name="Picture 3"/>
          <p:cNvPicPr>
            <a:picLocks noChangeAspect="1"/>
          </p:cNvPicPr>
          <p:nvPr/>
        </p:nvPicPr>
        <p:blipFill>
          <a:blip r:embed="rId2"/>
          <a:stretch>
            <a:fillRect/>
          </a:stretch>
        </p:blipFill>
        <p:spPr>
          <a:xfrm>
            <a:off x="0" y="2453819"/>
            <a:ext cx="12192000" cy="4404182"/>
          </a:xfrm>
          <a:prstGeom prst="rect">
            <a:avLst/>
          </a:prstGeom>
        </p:spPr>
      </p:pic>
      <p:sp>
        <p:nvSpPr>
          <p:cNvPr id="5" name="Right Arrow 4"/>
          <p:cNvSpPr/>
          <p:nvPr/>
        </p:nvSpPr>
        <p:spPr>
          <a:xfrm>
            <a:off x="1083856" y="980728"/>
            <a:ext cx="2762523" cy="1473091"/>
          </a:xfrm>
          <a:prstGeom prst="rightArrow">
            <a:avLst/>
          </a:prstGeom>
          <a:solidFill>
            <a:schemeClr val="bg2">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Basic Analytics</a:t>
            </a:r>
            <a:endParaRPr lang="en-US"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ight Arrow 5"/>
          <p:cNvSpPr/>
          <p:nvPr/>
        </p:nvSpPr>
        <p:spPr>
          <a:xfrm>
            <a:off x="4439816" y="975543"/>
            <a:ext cx="3037445" cy="1473091"/>
          </a:xfrm>
          <a:prstGeom prst="rightArrow">
            <a:avLst/>
          </a:prstGeom>
          <a:solidFill>
            <a:schemeClr val="bg2">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Advanced Analytics</a:t>
            </a:r>
            <a:endParaRPr lang="en-US"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ight Arrow 6"/>
          <p:cNvSpPr/>
          <p:nvPr/>
        </p:nvSpPr>
        <p:spPr>
          <a:xfrm>
            <a:off x="7824193" y="975544"/>
            <a:ext cx="3371160" cy="1473091"/>
          </a:xfrm>
          <a:prstGeom prst="rightArrow">
            <a:avLst/>
          </a:prstGeom>
          <a:solidFill>
            <a:schemeClr val="bg2">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Decision Support Systems</a:t>
            </a:r>
            <a:endParaRPr lang="en-US"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4146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519013814"/>
              </p:ext>
            </p:extLst>
          </p:nvPr>
        </p:nvGraphicFramePr>
        <p:xfrm>
          <a:off x="0" y="0"/>
          <a:ext cx="12192000" cy="6284594"/>
        </p:xfrm>
        <a:graphic>
          <a:graphicData uri="http://schemas.openxmlformats.org/presentationml/2006/ole">
            <mc:AlternateContent xmlns:mc="http://schemas.openxmlformats.org/markup-compatibility/2006">
              <mc:Choice xmlns:v="urn:schemas-microsoft-com:vml" Requires="v">
                <p:oleObj spid="_x0000_s160787" name="Visio" r:id="rId3" imgW="13020635" imgH="6391282" progId="Visio.Drawing.15">
                  <p:embed/>
                </p:oleObj>
              </mc:Choice>
              <mc:Fallback>
                <p:oleObj name="Visio" r:id="rId3" imgW="13020635" imgH="6391282" progId="Visio.Drawing.15">
                  <p:embed/>
                  <p:pic>
                    <p:nvPicPr>
                      <p:cNvPr id="0" name=""/>
                      <p:cNvPicPr/>
                      <p:nvPr/>
                    </p:nvPicPr>
                    <p:blipFill>
                      <a:blip r:embed="rId4"/>
                      <a:stretch>
                        <a:fillRect/>
                      </a:stretch>
                    </p:blipFill>
                    <p:spPr>
                      <a:xfrm>
                        <a:off x="0" y="0"/>
                        <a:ext cx="12192000" cy="6284594"/>
                      </a:xfrm>
                      <a:prstGeom prst="rect">
                        <a:avLst/>
                      </a:prstGeom>
                      <a:solidFill>
                        <a:schemeClr val="bg1"/>
                      </a:solidFill>
                    </p:spPr>
                  </p:pic>
                </p:oleObj>
              </mc:Fallback>
            </mc:AlternateContent>
          </a:graphicData>
        </a:graphic>
      </p:graphicFrame>
      <p:sp>
        <p:nvSpPr>
          <p:cNvPr id="5" name="Rectangle 4"/>
          <p:cNvSpPr/>
          <p:nvPr/>
        </p:nvSpPr>
        <p:spPr>
          <a:xfrm>
            <a:off x="6672064" y="585445"/>
            <a:ext cx="5167166" cy="1671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anose="020B0604020202020204" pitchFamily="34" charset="0"/>
                <a:ea typeface="Segoe UI" panose="020B0502040204020203" pitchFamily="34" charset="0"/>
                <a:cs typeface="Arial" panose="020B0604020202020204" pitchFamily="34" charset="0"/>
              </a:rPr>
              <a:t>DECISION SUPPORT SYSTEMS </a:t>
            </a: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are built </a:t>
            </a:r>
            <a:r>
              <a:rPr lang="en-US" dirty="0">
                <a:solidFill>
                  <a:schemeClr val="tx1"/>
                </a:solidFill>
                <a:latin typeface="Arial" panose="020B0604020202020204" pitchFamily="34" charset="0"/>
                <a:ea typeface="Segoe UI" panose="020B0502040204020203" pitchFamily="34" charset="0"/>
                <a:cs typeface="Arial" panose="020B0604020202020204" pitchFamily="34" charset="0"/>
              </a:rPr>
              <a:t>on a </a:t>
            </a: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foundation </a:t>
            </a:r>
            <a:r>
              <a:rPr lang="en-US" dirty="0">
                <a:solidFill>
                  <a:schemeClr val="tx1"/>
                </a:solidFill>
                <a:latin typeface="Arial" panose="020B0604020202020204" pitchFamily="34" charset="0"/>
                <a:ea typeface="Segoe UI" panose="020B0502040204020203" pitchFamily="34" charset="0"/>
                <a:cs typeface="Arial" panose="020B0604020202020204" pitchFamily="34" charset="0"/>
              </a:rPr>
              <a:t>of </a:t>
            </a:r>
            <a:r>
              <a:rPr lang="en-US" b="1" dirty="0" smtClean="0">
                <a:solidFill>
                  <a:schemeClr val="tx1"/>
                </a:solidFill>
                <a:latin typeface="Arial" panose="020B0604020202020204" pitchFamily="34" charset="0"/>
                <a:ea typeface="Segoe UI" panose="020B0502040204020203" pitchFamily="34" charset="0"/>
                <a:cs typeface="Arial" panose="020B0604020202020204" pitchFamily="34" charset="0"/>
              </a:rPr>
              <a:t>MICRO SERVICES</a:t>
            </a:r>
          </a:p>
          <a:p>
            <a:pPr algn="ctr"/>
            <a:endParaRPr lang="en-US" sz="800" b="1"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342900" indent="-342900">
              <a:buFont typeface="Arial" panose="020B0604020202020204" pitchFamily="34" charset="0"/>
              <a:buChar char="•"/>
            </a:pPr>
            <a:r>
              <a:rPr lang="en-US" dirty="0">
                <a:solidFill>
                  <a:schemeClr val="tx1"/>
                </a:solidFill>
                <a:latin typeface="Arial" panose="020B0604020202020204" pitchFamily="34" charset="0"/>
                <a:ea typeface="Segoe UI" panose="020B0502040204020203" pitchFamily="34" charset="0"/>
                <a:cs typeface="Arial" panose="020B0604020202020204" pitchFamily="34" charset="0"/>
              </a:rPr>
              <a:t>Each </a:t>
            </a: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models a specific domain</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Small focused ambitions</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Think </a:t>
            </a:r>
            <a:r>
              <a:rPr lang="en-US" dirty="0">
                <a:solidFill>
                  <a:schemeClr val="tx1"/>
                </a:solidFill>
                <a:latin typeface="Arial" panose="020B0604020202020204" pitchFamily="34" charset="0"/>
                <a:ea typeface="Segoe UI" panose="020B0502040204020203" pitchFamily="34" charset="0"/>
                <a:cs typeface="Arial" panose="020B0604020202020204" pitchFamily="34" charset="0"/>
              </a:rPr>
              <a:t>of them as “kitchen appliances”</a:t>
            </a:r>
          </a:p>
        </p:txBody>
      </p:sp>
      <p:sp>
        <p:nvSpPr>
          <p:cNvPr id="7" name="Rectangle 6"/>
          <p:cNvSpPr/>
          <p:nvPr/>
        </p:nvSpPr>
        <p:spPr>
          <a:xfrm>
            <a:off x="6600056" y="476672"/>
            <a:ext cx="5239174" cy="1780659"/>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804720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1096878416"/>
              </p:ext>
            </p:extLst>
          </p:nvPr>
        </p:nvGraphicFramePr>
        <p:xfrm>
          <a:off x="0" y="1"/>
          <a:ext cx="12192000" cy="6087680"/>
        </p:xfrm>
        <a:graphic>
          <a:graphicData uri="http://schemas.openxmlformats.org/presentationml/2006/ole">
            <mc:AlternateContent xmlns:mc="http://schemas.openxmlformats.org/markup-compatibility/2006">
              <mc:Choice xmlns:v="urn:schemas-microsoft-com:vml" Requires="v">
                <p:oleObj spid="_x0000_s161811" name="Visio" r:id="rId3" imgW="13020635" imgH="6391282" progId="Visio.Drawing.15">
                  <p:embed/>
                </p:oleObj>
              </mc:Choice>
              <mc:Fallback>
                <p:oleObj name="Visio" r:id="rId3" imgW="13020635" imgH="6391282" progId="Visio.Drawing.15">
                  <p:embed/>
                  <p:pic>
                    <p:nvPicPr>
                      <p:cNvPr id="0" name=""/>
                      <p:cNvPicPr/>
                      <p:nvPr/>
                    </p:nvPicPr>
                    <p:blipFill>
                      <a:blip r:embed="rId4"/>
                      <a:stretch>
                        <a:fillRect/>
                      </a:stretch>
                    </p:blipFill>
                    <p:spPr>
                      <a:xfrm>
                        <a:off x="0" y="1"/>
                        <a:ext cx="12192000" cy="6087680"/>
                      </a:xfrm>
                      <a:prstGeom prst="rect">
                        <a:avLst/>
                      </a:prstGeom>
                      <a:solidFill>
                        <a:schemeClr val="bg1"/>
                      </a:solidFill>
                    </p:spPr>
                  </p:pic>
                </p:oleObj>
              </mc:Fallback>
            </mc:AlternateContent>
          </a:graphicData>
        </a:graphic>
      </p:graphicFrame>
      <p:sp>
        <p:nvSpPr>
          <p:cNvPr id="7" name="Rectangle 6"/>
          <p:cNvSpPr/>
          <p:nvPr/>
        </p:nvSpPr>
        <p:spPr>
          <a:xfrm>
            <a:off x="119336" y="5517232"/>
            <a:ext cx="11953328" cy="736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ea typeface="Segoe UI" panose="020B0502040204020203" pitchFamily="34" charset="0"/>
                <a:cs typeface="Arial" panose="020B0604020202020204" pitchFamily="34" charset="0"/>
              </a:rPr>
              <a:t>DECISION SUPPORT SYSTEMS </a:t>
            </a:r>
            <a:r>
              <a:rPr lang="en-US" dirty="0">
                <a:solidFill>
                  <a:schemeClr val="tx1"/>
                </a:solidFill>
                <a:latin typeface="Arial" panose="020B0604020202020204" pitchFamily="34" charset="0"/>
                <a:ea typeface="Segoe UI" panose="020B0502040204020203" pitchFamily="34" charset="0"/>
                <a:cs typeface="Arial" panose="020B0604020202020204" pitchFamily="34" charset="0"/>
              </a:rPr>
              <a:t>integrate the output of many micro-services using machine learning to automate simple decision making and offer prescriptive guidance for complex decisions… </a:t>
            </a:r>
          </a:p>
        </p:txBody>
      </p:sp>
      <p:sp>
        <p:nvSpPr>
          <p:cNvPr id="8" name="Rectangle 7"/>
          <p:cNvSpPr/>
          <p:nvPr/>
        </p:nvSpPr>
        <p:spPr>
          <a:xfrm>
            <a:off x="263352" y="5517232"/>
            <a:ext cx="11665296" cy="736834"/>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960473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Micro Service Building Blocks (Algorithms)</a:t>
            </a:r>
            <a:endParaRPr lang="en-US" sz="44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smtClean="0"/>
              <a:t>Recommender Systems</a:t>
            </a:r>
          </a:p>
          <a:p>
            <a:pPr>
              <a:buFont typeface="Wingdings" panose="05000000000000000000" pitchFamily="2" charset="2"/>
              <a:buChar char="§"/>
            </a:pPr>
            <a:r>
              <a:rPr lang="en-US" sz="2800" dirty="0" smtClean="0"/>
              <a:t>Regression/Classification (supervised learning)</a:t>
            </a:r>
          </a:p>
          <a:p>
            <a:pPr>
              <a:buFont typeface="Wingdings" panose="05000000000000000000" pitchFamily="2" charset="2"/>
              <a:buChar char="§"/>
            </a:pPr>
            <a:r>
              <a:rPr lang="en-US" sz="2800" dirty="0" smtClean="0"/>
              <a:t>Clustering (unsupervised learning)</a:t>
            </a:r>
          </a:p>
          <a:p>
            <a:pPr>
              <a:buFont typeface="Wingdings" panose="05000000000000000000" pitchFamily="2" charset="2"/>
              <a:buChar char="§"/>
            </a:pPr>
            <a:r>
              <a:rPr lang="en-US" sz="2800" dirty="0" smtClean="0"/>
              <a:t>Deep Learning</a:t>
            </a:r>
          </a:p>
          <a:p>
            <a:pPr>
              <a:buFont typeface="Wingdings" panose="05000000000000000000" pitchFamily="2" charset="2"/>
              <a:buChar char="§"/>
            </a:pPr>
            <a:r>
              <a:rPr lang="en-US" sz="2800" dirty="0" smtClean="0"/>
              <a:t>Network Models</a:t>
            </a:r>
          </a:p>
          <a:p>
            <a:pPr>
              <a:buFont typeface="Wingdings" panose="05000000000000000000" pitchFamily="2" charset="2"/>
              <a:buChar char="§"/>
            </a:pPr>
            <a:r>
              <a:rPr lang="en-US" sz="2800" dirty="0" smtClean="0"/>
              <a:t>Natural Language Processing (NLP)</a:t>
            </a:r>
          </a:p>
          <a:p>
            <a:pPr>
              <a:buFont typeface="Wingdings" panose="05000000000000000000" pitchFamily="2" charset="2"/>
              <a:buChar char="§"/>
            </a:pPr>
            <a:endParaRPr lang="en-US" sz="2800" dirty="0" smtClean="0"/>
          </a:p>
          <a:p>
            <a:pPr>
              <a:buFont typeface="Wingdings" panose="05000000000000000000" pitchFamily="2" charset="2"/>
              <a:buChar char="§"/>
            </a:pPr>
            <a:endParaRPr lang="en-US" sz="2800" dirty="0"/>
          </a:p>
        </p:txBody>
      </p:sp>
    </p:spTree>
    <p:extLst>
      <p:ext uri="{BB962C8B-B14F-4D97-AF65-F5344CB8AC3E}">
        <p14:creationId xmlns:p14="http://schemas.microsoft.com/office/powerpoint/2010/main" val="112753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Recommender Systems</a:t>
            </a:r>
            <a:endParaRPr lang="en-US" dirty="0"/>
          </a:p>
        </p:txBody>
      </p:sp>
      <p:pic>
        <p:nvPicPr>
          <p:cNvPr id="162818" name="Picture 2" descr="Image result for collaborative fil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472" y="1844824"/>
            <a:ext cx="6437704" cy="41764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801497" y="1924369"/>
            <a:ext cx="4055144" cy="1315902"/>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Box 5"/>
          <p:cNvSpPr txBox="1"/>
          <p:nvPr/>
        </p:nvSpPr>
        <p:spPr>
          <a:xfrm>
            <a:off x="7824191" y="1916832"/>
            <a:ext cx="4032449" cy="1323439"/>
          </a:xfrm>
          <a:prstGeom prst="rect">
            <a:avLst/>
          </a:prstGeom>
          <a:noFill/>
        </p:spPr>
        <p:txBody>
          <a:bodyPr wrap="square" rtlCol="0">
            <a:spAutoFit/>
          </a:bodyPr>
          <a:lstStyle/>
          <a:p>
            <a:r>
              <a:rPr lang="en-US" sz="2000" dirty="0" smtClean="0"/>
              <a:t>Based upon finding suitable measure of either:</a:t>
            </a:r>
          </a:p>
          <a:p>
            <a:pPr marL="342900" indent="-342900">
              <a:buFont typeface="Arial" panose="020B0604020202020204" pitchFamily="34" charset="0"/>
              <a:buChar char="•"/>
            </a:pPr>
            <a:r>
              <a:rPr lang="en-US" sz="2000" dirty="0" smtClean="0"/>
              <a:t>User-to-User Similarity</a:t>
            </a:r>
          </a:p>
          <a:p>
            <a:pPr marL="342900" indent="-342900">
              <a:buFont typeface="Arial" panose="020B0604020202020204" pitchFamily="34" charset="0"/>
              <a:buChar char="•"/>
            </a:pPr>
            <a:r>
              <a:rPr lang="en-US" sz="2000" dirty="0" smtClean="0"/>
              <a:t>Item-to-Item Similarity</a:t>
            </a:r>
            <a:endParaRPr lang="en-US" sz="2000" dirty="0"/>
          </a:p>
        </p:txBody>
      </p:sp>
    </p:spTree>
    <p:extLst>
      <p:ext uri="{BB962C8B-B14F-4D97-AF65-F5344CB8AC3E}">
        <p14:creationId xmlns:p14="http://schemas.microsoft.com/office/powerpoint/2010/main" val="284897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Similarity Measures Continuous</a:t>
            </a:r>
            <a:endParaRPr lang="en-US" dirty="0"/>
          </a:p>
        </p:txBody>
      </p:sp>
      <p:sp>
        <p:nvSpPr>
          <p:cNvPr id="4" name="TextBox 3"/>
          <p:cNvSpPr txBox="1"/>
          <p:nvPr/>
        </p:nvSpPr>
        <p:spPr>
          <a:xfrm>
            <a:off x="418416" y="5961859"/>
            <a:ext cx="8341880" cy="307777"/>
          </a:xfrm>
          <a:prstGeom prst="rect">
            <a:avLst/>
          </a:prstGeom>
          <a:noFill/>
        </p:spPr>
        <p:txBody>
          <a:bodyPr wrap="square" rtlCol="0">
            <a:spAutoFit/>
          </a:bodyPr>
          <a:lstStyle/>
          <a:p>
            <a:r>
              <a:rPr lang="en-US" sz="1400" dirty="0" smtClean="0">
                <a:hlinkClick r:id="rId2"/>
              </a:rPr>
              <a:t>http</a:t>
            </a:r>
            <a:r>
              <a:rPr lang="en-US" sz="1400" dirty="0">
                <a:hlinkClick r:id="rId2"/>
              </a:rPr>
              <a:t>://dataaspirant.com/2015/04/11/five-most-popular-similarity-measures-implementation-in-python</a:t>
            </a:r>
            <a:r>
              <a:rPr lang="en-US" sz="1400" dirty="0" smtClean="0">
                <a:hlinkClick r:id="rId2"/>
              </a:rPr>
              <a:t>/</a:t>
            </a:r>
            <a:r>
              <a:rPr lang="en-US" sz="1400" dirty="0" smtClean="0"/>
              <a:t> </a:t>
            </a:r>
          </a:p>
        </p:txBody>
      </p:sp>
      <p:pic>
        <p:nvPicPr>
          <p:cNvPr id="157700" name="Picture 4" descr="Euclid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916832"/>
            <a:ext cx="3077520" cy="2051680"/>
          </a:xfrm>
          <a:prstGeom prst="rect">
            <a:avLst/>
          </a:prstGeom>
          <a:noFill/>
          <a:extLst>
            <a:ext uri="{909E8E84-426E-40DD-AFC4-6F175D3DCCD1}">
              <a14:hiddenFill xmlns:a14="http://schemas.microsoft.com/office/drawing/2010/main">
                <a:solidFill>
                  <a:srgbClr val="FFFFFF"/>
                </a:solidFill>
              </a14:hiddenFill>
            </a:ext>
          </a:extLst>
        </p:spPr>
      </p:pic>
      <p:pic>
        <p:nvPicPr>
          <p:cNvPr id="157702" name="Picture 6" descr="minkowsk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3968512"/>
            <a:ext cx="5129198" cy="205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094095" y="4797152"/>
            <a:ext cx="1581150" cy="609600"/>
          </a:xfrm>
          <a:prstGeom prst="rect">
            <a:avLst/>
          </a:prstGeom>
        </p:spPr>
      </p:pic>
      <p:sp>
        <p:nvSpPr>
          <p:cNvPr id="7" name="Rectangle 6"/>
          <p:cNvSpPr/>
          <p:nvPr/>
        </p:nvSpPr>
        <p:spPr>
          <a:xfrm>
            <a:off x="839416" y="3968512"/>
            <a:ext cx="6912768" cy="205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9416" y="1887666"/>
            <a:ext cx="3335384" cy="205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710" name="Picture 14" descr="cos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664" y="1855938"/>
            <a:ext cx="3031488" cy="205815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218861" y="1887666"/>
            <a:ext cx="3533323" cy="2051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275361" y="1875246"/>
            <a:ext cx="2873511" cy="4024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8275361" y="1916832"/>
            <a:ext cx="2880319" cy="3785652"/>
          </a:xfrm>
          <a:prstGeom prst="rect">
            <a:avLst/>
          </a:prstGeom>
          <a:noFill/>
        </p:spPr>
        <p:txBody>
          <a:bodyPr wrap="square" rtlCol="0">
            <a:spAutoFit/>
          </a:bodyPr>
          <a:lstStyle/>
          <a:p>
            <a:r>
              <a:rPr lang="en-US" sz="1600" dirty="0" smtClean="0"/>
              <a:t>Euclidean:</a:t>
            </a:r>
          </a:p>
          <a:p>
            <a:pPr marL="285750" indent="-285750">
              <a:buFont typeface="Arial" panose="020B0604020202020204" pitchFamily="34" charset="0"/>
              <a:buChar char="•"/>
            </a:pPr>
            <a:r>
              <a:rPr lang="en-US" sz="1600" dirty="0" smtClean="0"/>
              <a:t>geo-spatial problems</a:t>
            </a:r>
            <a:br>
              <a:rPr lang="en-US" sz="1600" dirty="0" smtClean="0"/>
            </a:br>
            <a:endParaRPr lang="en-US" sz="1600" dirty="0" smtClean="0"/>
          </a:p>
          <a:p>
            <a:r>
              <a:rPr lang="en-US" sz="1600" dirty="0" err="1" smtClean="0"/>
              <a:t>Minkowski</a:t>
            </a:r>
            <a:r>
              <a:rPr lang="en-US" sz="1600" dirty="0" smtClean="0"/>
              <a:t>:</a:t>
            </a:r>
          </a:p>
          <a:p>
            <a:pPr marL="285750" indent="-285750">
              <a:buFont typeface="Arial" panose="020B0604020202020204" pitchFamily="34" charset="0"/>
              <a:buChar char="•"/>
            </a:pPr>
            <a:r>
              <a:rPr lang="en-US" sz="1600" dirty="0" smtClean="0"/>
              <a:t>Maximum Distance among all item purchases (p=∞)</a:t>
            </a:r>
          </a:p>
          <a:p>
            <a:pPr marL="285750" indent="-285750">
              <a:buFont typeface="Arial" panose="020B0604020202020204" pitchFamily="34" charset="0"/>
              <a:buChar char="•"/>
            </a:pPr>
            <a:r>
              <a:rPr lang="en-US" sz="1600" dirty="0" smtClean="0"/>
              <a:t>Minimum Distance </a:t>
            </a:r>
            <a:r>
              <a:rPr lang="en-US" sz="1600" dirty="0"/>
              <a:t>among all item purchases (p=∞</a:t>
            </a:r>
            <a:r>
              <a:rPr lang="en-US" sz="1600" dirty="0" smtClean="0"/>
              <a:t>)</a:t>
            </a:r>
          </a:p>
          <a:p>
            <a:pPr marL="285750" indent="-285750">
              <a:buFont typeface="Arial" panose="020B0604020202020204" pitchFamily="34" charset="0"/>
              <a:buChar char="•"/>
            </a:pPr>
            <a:endParaRPr lang="en-US" sz="1600" dirty="0" smtClean="0"/>
          </a:p>
          <a:p>
            <a:r>
              <a:rPr lang="en-US" sz="1600" dirty="0" smtClean="0"/>
              <a:t>Cosine:</a:t>
            </a:r>
          </a:p>
          <a:p>
            <a:pPr marL="285750" indent="-285750">
              <a:buFont typeface="Arial" panose="020B0604020202020204" pitchFamily="34" charset="0"/>
              <a:buChar char="•"/>
            </a:pPr>
            <a:r>
              <a:rPr lang="en-US" sz="1600" dirty="0" smtClean="0"/>
              <a:t>High-Dimensional Consumer “Tastes” in items like proportion of fruit purchases vs cereal</a:t>
            </a:r>
            <a:endParaRPr lang="en-US" sz="1600" dirty="0"/>
          </a:p>
          <a:p>
            <a:endParaRPr lang="en-US" sz="1600" dirty="0"/>
          </a:p>
        </p:txBody>
      </p:sp>
    </p:spTree>
    <p:extLst>
      <p:ext uri="{BB962C8B-B14F-4D97-AF65-F5344CB8AC3E}">
        <p14:creationId xmlns:p14="http://schemas.microsoft.com/office/powerpoint/2010/main" val="422236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Similarity Measures </a:t>
            </a:r>
            <a:r>
              <a:rPr lang="en-US" dirty="0" smtClean="0"/>
              <a:t>Discrete</a:t>
            </a:r>
            <a:endParaRPr lang="en-US" dirty="0"/>
          </a:p>
        </p:txBody>
      </p:sp>
      <p:pic>
        <p:nvPicPr>
          <p:cNvPr id="158722" name="Picture 2" descr="Base of Text Classification: Bag of 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3573016"/>
            <a:ext cx="19050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jaccaard2"/>
          <p:cNvPicPr>
            <a:picLocks noChangeAspect="1" noChangeArrowheads="1"/>
          </p:cNvPicPr>
          <p:nvPr/>
        </p:nvPicPr>
        <p:blipFill rotWithShape="1">
          <a:blip r:embed="rId3">
            <a:extLst>
              <a:ext uri="{28A0092B-C50C-407E-A947-70E740481C1C}">
                <a14:useLocalDpi xmlns:a14="http://schemas.microsoft.com/office/drawing/2010/main" val="0"/>
              </a:ext>
            </a:extLst>
          </a:blip>
          <a:srcRect t="9656"/>
          <a:stretch/>
        </p:blipFill>
        <p:spPr bwMode="auto">
          <a:xfrm>
            <a:off x="3647727" y="1916831"/>
            <a:ext cx="3818894" cy="1539297"/>
          </a:xfrm>
          <a:prstGeom prst="rect">
            <a:avLst/>
          </a:prstGeom>
          <a:noFill/>
          <a:extLst>
            <a:ext uri="{909E8E84-426E-40DD-AFC4-6F175D3DCCD1}">
              <a14:hiddenFill xmlns:a14="http://schemas.microsoft.com/office/drawing/2010/main">
                <a:solidFill>
                  <a:srgbClr val="FFFFFF"/>
                </a:solidFill>
              </a14:hiddenFill>
            </a:ext>
          </a:extLst>
        </p:spPr>
      </p:pic>
      <p:pic>
        <p:nvPicPr>
          <p:cNvPr id="158726" name="Picture 6" descr="jaccaard3"/>
          <p:cNvPicPr>
            <a:picLocks noChangeAspect="1" noChangeArrowheads="1"/>
          </p:cNvPicPr>
          <p:nvPr/>
        </p:nvPicPr>
        <p:blipFill rotWithShape="1">
          <a:blip r:embed="rId4">
            <a:extLst>
              <a:ext uri="{28A0092B-C50C-407E-A947-70E740481C1C}">
                <a14:useLocalDpi xmlns:a14="http://schemas.microsoft.com/office/drawing/2010/main" val="0"/>
              </a:ext>
            </a:extLst>
          </a:blip>
          <a:srcRect t="10080" b="69760"/>
          <a:stretch/>
        </p:blipFill>
        <p:spPr bwMode="auto">
          <a:xfrm>
            <a:off x="3647727" y="3140968"/>
            <a:ext cx="4392488" cy="4706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503710" y="1827096"/>
            <a:ext cx="4608514" cy="1745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730" name="Picture 10" descr="Image result for web p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958" y="1817719"/>
            <a:ext cx="2259787" cy="1524281"/>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a:off x="1631504" y="3248980"/>
            <a:ext cx="55966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5565" y="5805264"/>
            <a:ext cx="2520280" cy="5229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p:cNvGraphicFramePr>
            <a:graphicFrameLocks noGrp="1"/>
          </p:cNvGraphicFramePr>
          <p:nvPr>
            <p:extLst/>
          </p:nvPr>
        </p:nvGraphicFramePr>
        <p:xfrm>
          <a:off x="3575720" y="4343930"/>
          <a:ext cx="3798340" cy="1344446"/>
        </p:xfrm>
        <a:graphic>
          <a:graphicData uri="http://schemas.openxmlformats.org/drawingml/2006/table">
            <a:tbl>
              <a:tblPr firstRow="1" bandRow="1">
                <a:tableStyleId>{5C22544A-7EE6-4342-B048-85BDC9FD1C3A}</a:tableStyleId>
              </a:tblPr>
              <a:tblGrid>
                <a:gridCol w="1152128"/>
                <a:gridCol w="747042"/>
                <a:gridCol w="1343634"/>
                <a:gridCol w="555536"/>
              </a:tblGrid>
              <a:tr h="291791">
                <a:tc>
                  <a:txBody>
                    <a:bodyPr/>
                    <a:lstStyle/>
                    <a:p>
                      <a:endParaRPr lang="en-US" sz="1100" dirty="0">
                        <a:solidFill>
                          <a:schemeClr val="tx1"/>
                        </a:solidFill>
                      </a:endParaRPr>
                    </a:p>
                  </a:txBody>
                  <a:tcPr/>
                </a:tc>
                <a:tc>
                  <a:txBody>
                    <a:bodyPr/>
                    <a:lstStyle/>
                    <a:p>
                      <a:r>
                        <a:rPr lang="en-US" sz="1400" dirty="0" smtClean="0">
                          <a:solidFill>
                            <a:schemeClr val="tx1"/>
                          </a:solidFill>
                        </a:rPr>
                        <a:t>Word A</a:t>
                      </a:r>
                      <a:endParaRPr lang="en-US" sz="1400" dirty="0">
                        <a:solidFill>
                          <a:schemeClr val="tx1"/>
                        </a:solidFill>
                      </a:endParaRPr>
                    </a:p>
                  </a:txBody>
                  <a:tcPr/>
                </a:tc>
                <a:tc>
                  <a:txBody>
                    <a:bodyPr/>
                    <a:lstStyle/>
                    <a:p>
                      <a:r>
                        <a:rPr lang="en-US" sz="1400" dirty="0" smtClean="0">
                          <a:solidFill>
                            <a:schemeClr val="tx1"/>
                          </a:solidFill>
                        </a:rPr>
                        <a:t>Not</a:t>
                      </a:r>
                      <a:r>
                        <a:rPr lang="en-US" sz="1400" baseline="0" dirty="0" smtClean="0">
                          <a:solidFill>
                            <a:schemeClr val="tx1"/>
                          </a:solidFill>
                        </a:rPr>
                        <a:t> Word A</a:t>
                      </a:r>
                      <a:endParaRPr lang="en-US" sz="1400" dirty="0">
                        <a:solidFill>
                          <a:schemeClr val="tx1"/>
                        </a:solidFill>
                      </a:endParaRPr>
                    </a:p>
                  </a:txBody>
                  <a:tcPr/>
                </a:tc>
                <a:tc>
                  <a:txBody>
                    <a:bodyPr/>
                    <a:lstStyle/>
                    <a:p>
                      <a:r>
                        <a:rPr lang="en-US" sz="1400" dirty="0" err="1" smtClean="0">
                          <a:solidFill>
                            <a:schemeClr val="tx1"/>
                          </a:solidFill>
                        </a:rPr>
                        <a:t>n</a:t>
                      </a:r>
                      <a:r>
                        <a:rPr lang="en-US" sz="1400" baseline="-25000" dirty="0" err="1" smtClean="0">
                          <a:solidFill>
                            <a:schemeClr val="tx1"/>
                          </a:solidFill>
                        </a:rPr>
                        <a:t>i</a:t>
                      </a:r>
                      <a:r>
                        <a:rPr lang="en-US" sz="1400" baseline="-25000" dirty="0" smtClean="0">
                          <a:solidFill>
                            <a:schemeClr val="tx1"/>
                          </a:solidFill>
                        </a:rPr>
                        <a:t>+</a:t>
                      </a:r>
                      <a:endParaRPr lang="en-US" sz="1400" dirty="0">
                        <a:solidFill>
                          <a:schemeClr val="tx1"/>
                        </a:solidFill>
                      </a:endParaRPr>
                    </a:p>
                  </a:txBody>
                  <a:tcPr/>
                </a:tc>
              </a:tr>
              <a:tr h="367423">
                <a:tc>
                  <a:txBody>
                    <a:bodyPr/>
                    <a:lstStyle/>
                    <a:p>
                      <a:pPr marL="0" algn="l" defTabSz="914400" rtl="0" eaLnBrk="1" latinLnBrk="0" hangingPunct="1"/>
                      <a:r>
                        <a:rPr lang="en-US" sz="1400" b="1" kern="1200" dirty="0" smtClean="0">
                          <a:solidFill>
                            <a:schemeClr val="tx1"/>
                          </a:solidFill>
                          <a:latin typeface="+mn-lt"/>
                          <a:ea typeface="+mn-ea"/>
                          <a:cs typeface="+mn-cs"/>
                        </a:rPr>
                        <a:t>Word B</a:t>
                      </a:r>
                      <a:endParaRPr lang="en-US" sz="1400" b="1" kern="1200" dirty="0">
                        <a:solidFill>
                          <a:schemeClr val="tx1"/>
                        </a:solidFill>
                        <a:latin typeface="+mn-lt"/>
                        <a:ea typeface="+mn-ea"/>
                        <a:cs typeface="+mn-cs"/>
                      </a:endParaRPr>
                    </a:p>
                  </a:txBody>
                  <a:tcPr/>
                </a:tc>
                <a:tc>
                  <a:txBody>
                    <a:bodyPr/>
                    <a:lstStyle/>
                    <a:p>
                      <a:r>
                        <a:rPr lang="en-US" sz="1200" dirty="0" smtClean="0"/>
                        <a:t>n</a:t>
                      </a:r>
                      <a:r>
                        <a:rPr lang="en-US" sz="1200" baseline="-25000" dirty="0" smtClean="0"/>
                        <a:t>11</a:t>
                      </a:r>
                      <a:endParaRPr lang="en-US" sz="1200" dirty="0"/>
                    </a:p>
                  </a:txBody>
                  <a:tcPr/>
                </a:tc>
                <a:tc>
                  <a:txBody>
                    <a:bodyPr/>
                    <a:lstStyle/>
                    <a:p>
                      <a:r>
                        <a:rPr lang="en-US" sz="1200" dirty="0" smtClean="0"/>
                        <a:t>n</a:t>
                      </a:r>
                      <a:r>
                        <a:rPr lang="en-US" sz="1200" baseline="-25000" dirty="0" smtClean="0"/>
                        <a:t>12</a:t>
                      </a:r>
                      <a:endParaRPr lang="en-US" sz="1200" baseline="-25000" dirty="0"/>
                    </a:p>
                  </a:txBody>
                  <a:tcPr/>
                </a:tc>
                <a:tc>
                  <a:txBody>
                    <a:bodyPr/>
                    <a:lstStyle/>
                    <a:p>
                      <a:r>
                        <a:rPr lang="en-US" sz="1200" dirty="0" smtClean="0"/>
                        <a:t>n</a:t>
                      </a:r>
                      <a:r>
                        <a:rPr lang="en-US" sz="1200" baseline="-25000" dirty="0" smtClean="0"/>
                        <a:t>1+</a:t>
                      </a:r>
                      <a:endParaRPr lang="en-US" sz="1200" dirty="0"/>
                    </a:p>
                  </a:txBody>
                  <a:tcPr/>
                </a:tc>
              </a:tr>
              <a:tr h="267640">
                <a:tc>
                  <a:txBody>
                    <a:bodyPr/>
                    <a:lstStyle/>
                    <a:p>
                      <a:pPr marL="0" algn="l" defTabSz="914400" rtl="0" eaLnBrk="1" latinLnBrk="0" hangingPunct="1"/>
                      <a:r>
                        <a:rPr lang="en-US" sz="1400" b="1" kern="1200" dirty="0" smtClean="0">
                          <a:solidFill>
                            <a:schemeClr val="tx1"/>
                          </a:solidFill>
                          <a:latin typeface="+mn-lt"/>
                          <a:ea typeface="+mn-ea"/>
                          <a:cs typeface="+mn-cs"/>
                        </a:rPr>
                        <a:t>Not Word B</a:t>
                      </a:r>
                      <a:endParaRPr lang="en-US" sz="1400" b="1" kern="1200" dirty="0">
                        <a:solidFill>
                          <a:schemeClr val="tx1"/>
                        </a:solidFill>
                        <a:latin typeface="+mn-lt"/>
                        <a:ea typeface="+mn-ea"/>
                        <a:cs typeface="+mn-cs"/>
                      </a:endParaRPr>
                    </a:p>
                  </a:txBody>
                  <a:tcPr/>
                </a:tc>
                <a:tc>
                  <a:txBody>
                    <a:bodyPr/>
                    <a:lstStyle/>
                    <a:p>
                      <a:r>
                        <a:rPr lang="en-US" sz="1200" dirty="0" smtClean="0"/>
                        <a:t>n</a:t>
                      </a:r>
                      <a:r>
                        <a:rPr lang="en-US" sz="1200" baseline="-25000" dirty="0" smtClean="0"/>
                        <a:t>21</a:t>
                      </a:r>
                      <a:endParaRPr lang="en-US" sz="1200" dirty="0"/>
                    </a:p>
                  </a:txBody>
                  <a:tcPr/>
                </a:tc>
                <a:tc>
                  <a:txBody>
                    <a:bodyPr/>
                    <a:lstStyle/>
                    <a:p>
                      <a:r>
                        <a:rPr lang="en-US" sz="1200" dirty="0" smtClean="0"/>
                        <a:t>n</a:t>
                      </a:r>
                      <a:r>
                        <a:rPr lang="en-US" sz="1200" baseline="-25000" dirty="0" smtClean="0"/>
                        <a:t>22</a:t>
                      </a:r>
                      <a:endParaRPr lang="en-US" sz="1200" dirty="0"/>
                    </a:p>
                  </a:txBody>
                  <a:tcPr/>
                </a:tc>
                <a:tc>
                  <a:txBody>
                    <a:bodyPr/>
                    <a:lstStyle/>
                    <a:p>
                      <a:r>
                        <a:rPr lang="en-US" sz="1200" dirty="0" smtClean="0"/>
                        <a:t>n</a:t>
                      </a:r>
                      <a:r>
                        <a:rPr lang="en-US" sz="1200" baseline="-25000" dirty="0" smtClean="0"/>
                        <a:t>2+</a:t>
                      </a:r>
                      <a:endParaRPr lang="en-US" sz="1200" dirty="0"/>
                    </a:p>
                  </a:txBody>
                  <a:tcPr/>
                </a:tc>
              </a:tr>
              <a:tr h="367423">
                <a:tc>
                  <a:txBody>
                    <a:bodyPr/>
                    <a:lstStyle/>
                    <a:p>
                      <a:pPr marL="0" algn="l" defTabSz="914400" rtl="0" eaLnBrk="1" latinLnBrk="0" hangingPunct="1"/>
                      <a:r>
                        <a:rPr lang="en-US" sz="1400" b="1" kern="1200" dirty="0" err="1" smtClean="0">
                          <a:solidFill>
                            <a:schemeClr val="tx1"/>
                          </a:solidFill>
                          <a:latin typeface="+mn-lt"/>
                          <a:ea typeface="+mn-ea"/>
                          <a:cs typeface="+mn-cs"/>
                        </a:rPr>
                        <a:t>n+j</a:t>
                      </a:r>
                      <a:endParaRPr lang="en-US" sz="1400" b="1" kern="1200" dirty="0">
                        <a:solidFill>
                          <a:schemeClr val="tx1"/>
                        </a:solidFill>
                        <a:latin typeface="+mn-lt"/>
                        <a:ea typeface="+mn-ea"/>
                        <a:cs typeface="+mn-cs"/>
                      </a:endParaRPr>
                    </a:p>
                  </a:txBody>
                  <a:tcPr/>
                </a:tc>
                <a:tc>
                  <a:txBody>
                    <a:bodyPr/>
                    <a:lstStyle/>
                    <a:p>
                      <a:r>
                        <a:rPr lang="en-US" sz="1200" dirty="0" smtClean="0"/>
                        <a:t>n</a:t>
                      </a:r>
                      <a:r>
                        <a:rPr lang="en-US" sz="1200" baseline="-25000" dirty="0" smtClean="0"/>
                        <a:t>+1</a:t>
                      </a:r>
                      <a:endParaRPr lang="en-US" sz="1200" dirty="0"/>
                    </a:p>
                  </a:txBody>
                  <a:tcPr/>
                </a:tc>
                <a:tc>
                  <a:txBody>
                    <a:bodyPr/>
                    <a:lstStyle/>
                    <a:p>
                      <a:r>
                        <a:rPr lang="en-US" sz="1200" dirty="0" smtClean="0"/>
                        <a:t>n</a:t>
                      </a:r>
                      <a:r>
                        <a:rPr lang="en-US" sz="1200" baseline="-25000" dirty="0" smtClean="0"/>
                        <a:t>+2</a:t>
                      </a:r>
                      <a:endParaRPr lang="en-US" sz="1200" dirty="0"/>
                    </a:p>
                  </a:txBody>
                  <a:tcPr/>
                </a:tc>
                <a:tc>
                  <a:txBody>
                    <a:bodyPr/>
                    <a:lstStyle/>
                    <a:p>
                      <a:r>
                        <a:rPr lang="en-US" sz="1200" dirty="0" smtClean="0"/>
                        <a:t>N</a:t>
                      </a:r>
                      <a:endParaRPr lang="en-US" sz="1200" dirty="0"/>
                    </a:p>
                  </a:txBody>
                  <a:tcPr/>
                </a:tc>
              </a:tr>
            </a:tbl>
          </a:graphicData>
        </a:graphic>
      </p:graphicFrame>
      <p:sp>
        <p:nvSpPr>
          <p:cNvPr id="6" name="TextBox 5"/>
          <p:cNvSpPr txBox="1"/>
          <p:nvPr/>
        </p:nvSpPr>
        <p:spPr>
          <a:xfrm>
            <a:off x="6221932" y="5743448"/>
            <a:ext cx="1530252" cy="584775"/>
          </a:xfrm>
          <a:prstGeom prst="rect">
            <a:avLst/>
          </a:prstGeom>
          <a:noFill/>
        </p:spPr>
        <p:txBody>
          <a:bodyPr wrap="square" rtlCol="0">
            <a:spAutoFit/>
          </a:bodyPr>
          <a:lstStyle/>
          <a:p>
            <a:r>
              <a:rPr lang="en-US" sz="1600" dirty="0" smtClean="0"/>
              <a:t>Log Likelihood</a:t>
            </a:r>
            <a:br>
              <a:rPr lang="en-US" sz="1600" dirty="0" smtClean="0"/>
            </a:br>
            <a:r>
              <a:rPr lang="en-US" sz="1600" dirty="0" smtClean="0"/>
              <a:t>Ratio</a:t>
            </a:r>
            <a:endParaRPr lang="en-US" sz="1600" dirty="0"/>
          </a:p>
        </p:txBody>
      </p:sp>
      <p:sp>
        <p:nvSpPr>
          <p:cNvPr id="14" name="Rectangle 13"/>
          <p:cNvSpPr/>
          <p:nvPr/>
        </p:nvSpPr>
        <p:spPr>
          <a:xfrm>
            <a:off x="3503710" y="4221087"/>
            <a:ext cx="4608513" cy="2107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544272" y="1827096"/>
            <a:ext cx="2873511" cy="4024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544272" y="1868682"/>
            <a:ext cx="2880319" cy="4031873"/>
          </a:xfrm>
          <a:prstGeom prst="rect">
            <a:avLst/>
          </a:prstGeom>
          <a:noFill/>
        </p:spPr>
        <p:txBody>
          <a:bodyPr wrap="square" rtlCol="0">
            <a:spAutoFit/>
          </a:bodyPr>
          <a:lstStyle/>
          <a:p>
            <a:r>
              <a:rPr lang="en-US" sz="1600" dirty="0" smtClean="0"/>
              <a:t>Welcome to Web Data </a:t>
            </a:r>
            <a:r>
              <a:rPr lang="en-US" sz="1600" dirty="0" smtClean="0">
                <a:sym typeface="Wingdings" panose="05000000000000000000" pitchFamily="2" charset="2"/>
              </a:rPr>
              <a:t></a:t>
            </a:r>
            <a:r>
              <a:rPr lang="en-US" sz="1600" dirty="0" smtClean="0"/>
              <a:t/>
            </a:r>
            <a:br>
              <a:rPr lang="en-US" sz="1600" dirty="0" smtClean="0"/>
            </a:br>
            <a:endParaRPr lang="en-US" sz="1600" dirty="0" smtClean="0"/>
          </a:p>
          <a:p>
            <a:r>
              <a:rPr lang="en-US" sz="1600" dirty="0" err="1" smtClean="0"/>
              <a:t>Jaccard</a:t>
            </a:r>
            <a:r>
              <a:rPr lang="en-US" sz="1600" dirty="0" smtClean="0"/>
              <a:t>:</a:t>
            </a:r>
          </a:p>
          <a:p>
            <a:pPr marL="285750" indent="-285750">
              <a:buFont typeface="Arial" panose="020B0604020202020204" pitchFamily="34" charset="0"/>
              <a:buChar char="•"/>
            </a:pPr>
            <a:r>
              <a:rPr lang="en-US" sz="1600" dirty="0" smtClean="0"/>
              <a:t>Popular measure for over-lapping user behavior or item content</a:t>
            </a:r>
          </a:p>
          <a:p>
            <a:pPr marL="285750" indent="-285750">
              <a:buFont typeface="Arial" panose="020B0604020202020204" pitchFamily="34" charset="0"/>
              <a:buChar char="•"/>
            </a:pPr>
            <a:endParaRPr lang="en-US" sz="1600" dirty="0" smtClean="0"/>
          </a:p>
          <a:p>
            <a:r>
              <a:rPr lang="en-US" sz="1600" dirty="0" smtClean="0"/>
              <a:t>Log Likelihood Ratio:</a:t>
            </a:r>
          </a:p>
          <a:p>
            <a:pPr marL="285750" indent="-285750">
              <a:buFont typeface="Arial" panose="020B0604020202020204" pitchFamily="34" charset="0"/>
              <a:buChar char="•"/>
            </a:pPr>
            <a:r>
              <a:rPr lang="en-US" sz="1600" dirty="0" smtClean="0"/>
              <a:t>Classical Statistical Measure of Dependency Between Events</a:t>
            </a:r>
          </a:p>
          <a:p>
            <a:pPr marL="285750" indent="-285750">
              <a:buFont typeface="Arial" panose="020B0604020202020204" pitchFamily="34" charset="0"/>
              <a:buChar char="•"/>
            </a:pPr>
            <a:r>
              <a:rPr lang="en-US" sz="1600" dirty="0" smtClean="0"/>
              <a:t>Is there co-</a:t>
            </a:r>
            <a:r>
              <a:rPr lang="en-US" sz="1600" dirty="0" err="1" smtClean="0"/>
              <a:t>occurance</a:t>
            </a:r>
            <a:r>
              <a:rPr lang="en-US" sz="1600" dirty="0" smtClean="0"/>
              <a:t> more frequent than their prevalence in the population</a:t>
            </a:r>
            <a:endParaRPr lang="en-US" sz="1600" dirty="0"/>
          </a:p>
          <a:p>
            <a:endParaRPr lang="en-US" sz="1600" dirty="0"/>
          </a:p>
        </p:txBody>
      </p:sp>
      <p:sp>
        <p:nvSpPr>
          <p:cNvPr id="17" name="TextBox 16"/>
          <p:cNvSpPr txBox="1"/>
          <p:nvPr/>
        </p:nvSpPr>
        <p:spPr>
          <a:xfrm>
            <a:off x="8040215" y="6039528"/>
            <a:ext cx="4151785" cy="307777"/>
          </a:xfrm>
          <a:prstGeom prst="rect">
            <a:avLst/>
          </a:prstGeom>
          <a:noFill/>
        </p:spPr>
        <p:txBody>
          <a:bodyPr wrap="square" rtlCol="0">
            <a:spAutoFit/>
          </a:bodyPr>
          <a:lstStyle/>
          <a:p>
            <a:r>
              <a:rPr lang="en-US" sz="1400" dirty="0" smtClean="0">
                <a:hlinkClick r:id="rId7"/>
              </a:rPr>
              <a:t>https</a:t>
            </a:r>
            <a:r>
              <a:rPr lang="en-US" sz="1400" dirty="0">
                <a:hlinkClick r:id="rId7"/>
              </a:rPr>
              <a:t>://</a:t>
            </a:r>
            <a:r>
              <a:rPr lang="en-US" sz="1400" dirty="0" smtClean="0">
                <a:hlinkClick r:id="rId7"/>
              </a:rPr>
              <a:t>www.youtube.com/watch?v=Tn5y2i_MqQ8</a:t>
            </a:r>
            <a:r>
              <a:rPr lang="en-US" sz="1400" dirty="0" smtClean="0"/>
              <a:t> </a:t>
            </a:r>
            <a:endParaRPr lang="en-US" sz="1400" dirty="0"/>
          </a:p>
        </p:txBody>
      </p:sp>
    </p:spTree>
    <p:extLst>
      <p:ext uri="{BB962C8B-B14F-4D97-AF65-F5344CB8AC3E}">
        <p14:creationId xmlns:p14="http://schemas.microsoft.com/office/powerpoint/2010/main" val="2886988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Regression/Classification </a:t>
            </a:r>
            <a:br>
              <a:rPr lang="en-US" dirty="0" smtClean="0"/>
            </a:br>
            <a:r>
              <a:rPr lang="en-US" dirty="0" smtClean="0"/>
              <a:t>(supervised learning)</a:t>
            </a:r>
            <a:endParaRPr lang="en-US" dirty="0"/>
          </a:p>
        </p:txBody>
      </p:sp>
      <p:sp>
        <p:nvSpPr>
          <p:cNvPr id="4" name="Rectangle 3"/>
          <p:cNvSpPr/>
          <p:nvPr/>
        </p:nvSpPr>
        <p:spPr>
          <a:xfrm>
            <a:off x="8040216" y="1846374"/>
            <a:ext cx="4055144" cy="2861682"/>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Box 4"/>
          <p:cNvSpPr txBox="1"/>
          <p:nvPr/>
        </p:nvSpPr>
        <p:spPr>
          <a:xfrm>
            <a:off x="8184127" y="1845734"/>
            <a:ext cx="4032449" cy="2862322"/>
          </a:xfrm>
          <a:prstGeom prst="rect">
            <a:avLst/>
          </a:prstGeom>
          <a:noFill/>
        </p:spPr>
        <p:txBody>
          <a:bodyPr wrap="square" rtlCol="0">
            <a:spAutoFit/>
          </a:bodyPr>
          <a:lstStyle/>
          <a:p>
            <a:r>
              <a:rPr lang="en-US" sz="2000" dirty="0" smtClean="0"/>
              <a:t>You have </a:t>
            </a:r>
            <a:r>
              <a:rPr lang="en-US" sz="2000" b="1" dirty="0" smtClean="0"/>
              <a:t>defined outcomes </a:t>
            </a:r>
            <a:r>
              <a:rPr lang="en-US" sz="2000" dirty="0" smtClean="0"/>
              <a:t>and  </a:t>
            </a:r>
            <a:r>
              <a:rPr lang="en-US" sz="2000" b="1" dirty="0" smtClean="0"/>
              <a:t>outcome based loss function</a:t>
            </a:r>
            <a:r>
              <a:rPr lang="en-US" sz="2000" dirty="0" smtClean="0"/>
              <a:t>:</a:t>
            </a:r>
          </a:p>
          <a:p>
            <a:pPr marL="342900" indent="-342900">
              <a:buFont typeface="Arial" panose="020B0604020202020204" pitchFamily="34" charset="0"/>
              <a:buChar char="•"/>
            </a:pPr>
            <a:r>
              <a:rPr lang="en-US" sz="2000" dirty="0" smtClean="0"/>
              <a:t>Regression</a:t>
            </a:r>
          </a:p>
          <a:p>
            <a:pPr marL="800100" lvl="1" indent="-342900">
              <a:buFont typeface="Arial" panose="020B0604020202020204" pitchFamily="34" charset="0"/>
              <a:buChar char="•"/>
            </a:pPr>
            <a:r>
              <a:rPr lang="en-US" sz="2000" dirty="0" smtClean="0"/>
              <a:t>$ Income vs age</a:t>
            </a:r>
          </a:p>
          <a:p>
            <a:pPr marL="800100" lvl="1" indent="-342900">
              <a:buFont typeface="Arial" panose="020B0604020202020204" pitchFamily="34" charset="0"/>
              <a:buChar char="•"/>
            </a:pPr>
            <a:r>
              <a:rPr lang="en-US" sz="2000" dirty="0" smtClean="0"/>
              <a:t>Loss =&gt; MSE</a:t>
            </a:r>
          </a:p>
          <a:p>
            <a:pPr marL="342900" indent="-342900">
              <a:buFont typeface="Arial" panose="020B0604020202020204" pitchFamily="34" charset="0"/>
              <a:buChar char="•"/>
            </a:pPr>
            <a:r>
              <a:rPr lang="en-US" sz="2000" dirty="0" smtClean="0"/>
              <a:t>Classification</a:t>
            </a:r>
          </a:p>
          <a:p>
            <a:pPr marL="800100" lvl="1" indent="-342900">
              <a:buFont typeface="Arial" panose="020B0604020202020204" pitchFamily="34" charset="0"/>
              <a:buChar char="•"/>
            </a:pPr>
            <a:r>
              <a:rPr lang="en-US" sz="2000" dirty="0" smtClean="0"/>
              <a:t>Purchase or Not</a:t>
            </a:r>
          </a:p>
          <a:p>
            <a:pPr marL="800100" lvl="1" indent="-342900">
              <a:buFont typeface="Arial" panose="020B0604020202020204" pitchFamily="34" charset="0"/>
              <a:buChar char="•"/>
            </a:pPr>
            <a:r>
              <a:rPr lang="en-US" sz="2000" dirty="0" smtClean="0"/>
              <a:t>Loss =&gt; Binomial Likelihood, hinge…</a:t>
            </a:r>
          </a:p>
        </p:txBody>
      </p:sp>
      <p:sp>
        <p:nvSpPr>
          <p:cNvPr id="6" name="AutoShape 4" descr="data:image/png;base64,iVBORw0KGgoAAAANSUhEUgAAAX8AAAD7CAYAAACCEpQdAAAABHNCSVQICAgIfAhkiAAAAAlwSFlz%20AAALEgAACxIB0t1+/AAAIABJREFUeJzsnXd4k9UXx79p5vsmaekutAW6aNl7ym7Z/CggQ1nKFhAE%20GYoylVlB9pQpGwcoyJI9BAQKCIggUgRKGVIKpTvJ9/dHQ0jtIG3TltZ8nofnIe97x7lvmvPee+65%2050hIEjZs2LBh4z+FXUELYMOGDRs28h+b8rdhw4aN/yA25W/Dhg0b/0Fsyt+GDRs2/oPYlL8NGzZs%20/AexKX8bNmzY+A8iK2gBLKVKlSq4ePFiQYthw4YNG4WKRo0a4fDhw+muF5qZ/8WLF0HyP/lv4sSJ%20BS5DQY79zJkzcBNF7AbwB4DWgoAhffpYtR+DwQCpVIrk5OQCH3NefO9XrlyBk5Mn7O2bQaOpiLp1%20Q5CYmFjgY8yPsRe2f9Ye+5EjRzLUqYVG+dt4yZEjR9C8Th28UaECZs+YAYPBUNAi5Sk1atTAqq1b%208Ym/P1q7uSGgVy/MXrzYqn1IJBJotVo8e/bMqu2+LpQrVw5//vkbNm78ADt2zMfRo7uhVCoLWiwb%20BUihMfvYSOX8+fPo1Lo15sXHowSAUZ9/jqSkJHwycWJBi5antGnTBm3atMnTPhwcHPD06VM4Ozvn%20aT8FhZOTU54/QxuFB9vMvxDQuHFj0/+3btyIwfHx6AagMYCv4uOx7quvCkiyvMd87HlNsWLFXquZ%20f36O/XXDNva8x6b8CwHmfwxypRKxUqnpcywAhVye/0LlE/mpBF7M/F8X/usKcP/+/fDxqQh7e3e0%20a/c2YmJiClqsfMGm/G1kSJ9+/bBRrcYEiQRLAfQURYws4iaf/OJ1U/7/Za5du4bQ0Ldx69ZMxMaG%20Y+9eEZ07v1vQYhUpbDb/Qkbp0qVx/Nw5LJg1C5ExMVjUowfatm1b0GIVCezt7W3K/zXh4MGDINsD%20aA0ASE5egEOHioEkJBJJwQpXRLAp/0KIv78/5i1dWtBiFDlsM//XBwcHB9jZRQAgAAmACAiCvU3x%20WxGb2ceGDSM25f/60LFjR/j4PIcghEIiGQdRbInZs2cUtFhFCtvM34YNIw4ODnj8+HFBi2EDgEql%20wq+/HsLq1avx8OEjNGmyHo0aNSposYoUNuVvw4YRBwcH3Lx5s6DFsGFEEAQMHjy4oMUoshQqs8/W%20LVsKWgQbRRib2cfGf4lCpfxH9OmDAwcOFLQYNgoZSUlJmDxuHDoEB2P0sGGZKnib8rfxX6JQmX1G%20xsdj26ZNCA4OLmhRbBQSSKJL27aQnDiBHgkJ2HX8OJofPIhj4eFQKBRpyhY1V8+4uDgsXrwEf/99%20D02avIE333yzoEWy8RpRqJR/lFQKtYNDQYthoxBx9+5dnDx+HHcTE6EA8GZyMqrcvo2zZ8+iXr16%20acoWtpn/yZMn8eWXy6DT6TF0aG80bdrUdC8pKQl16gTjxg1vJCbWwurV4/Hbb1cxefK4ApTYxutE%20oTL7bNBqMXjYsIIWw0YhgiTsJJI0f+hSIMNIqIVJ+Z88eRIhIe3w7bfVsX17fbRt2w179+413d+z%20Zw9u3ZIjMXErgNGIjz+AadOmQqfT5ZuMhw8fRunSFaBWOyM4OBSPHj3Kt75tvJpCpfxPXbyIUqVK%20FbQYNgoR3t7eqFS1Kt5RqbAXwHC5HHo3N9SsWTNd2cKk/L/4YjHi4ycBGApgIBISvsTUqQtM9+Pi%204gB4IPWAFAC4gCRSUlLyRb6IiAi0bdsZf/89A/HxV3HsmA/atOmaL33bsAyLlH9MTAw6deqEsmXL%20oly5cjh9+jSio6PRrFkzlClTBs2bN08TdGn69OkICAhAUFAQ9u3bZ7p+7tw5VKxYEQEBAfjggw9M%2015OSktC1a1cEBASgTp06+PvvvzOUo2TJkjkdZ6HlwoULCG3aFPUrVsTn48fn68ytKCCRSLBt3z4U%2079cPX9SogcS33sKBU6cyjGWv1WoRHx8PvV6fb/KRxE8//YTFixfj9OnTFtfT6fQAzMegMl5LpXHj%20xpBIjgJYA+AqFIqBqF8/GIIgWEnyrDl69CiAZgDaAnBDSspshIefQGJiYr70b8MCaAG9evXiypUr%20SZIpKSmMiYnh6NGjOXPmTJLkjBkz+NFHH5Ekr1y5wsqVKzM5OZkRERH08/OjwWAgSdasWZOnT58m%20SbZq1Yq7d+8mSS5atIiDBg0iSW7evJldu3ZNJ4OFohYpbt68SVeNhksAHgLYSBQ53PicbOQN9vb2%20fPLkSb70ZTAY+G6XLqyk0XCASkVPUeTCuXMtqrt3716KYnECmwl8T1Esyc2bt6QpEx4ezmrVGtHD%20I4BdurzLmJiYdO0cOnSIdcqVY5nixTm0Xz8mJCRYZWw//PADNZraBPQESOAvKhQi9Xq9Vdq3YTmZ%206c5XatSYmBj6+Pikux4YGMj79++TJKOiohgYGEiSnDZtGmfMmGEq16JFC548eZL37t1jUFCQ6fqm%20TZs4cOBAU5lTp06RTH25uLi4WDyAosycOXM4QKGg8dfDuwCdRLGgxSqyXL9+nQ4ODhw9ahRv3bqV%205/398ssv9FerGW/8fiMAqhUKxsfHW1R/x44drFevJWvVasZNmzZnu/8rV67QRRT5HcDLANupVOzb%20rVu228mI5ORk1q7dlKIYTDu7jyiKJTlv3kKrtG0je2SmO1/p7RMREQFXV1f07t0bFy9eRPXq1TF3%207lw8ePAA7u7uAAB3d3c8ePAAAHDv3j3UqVPHVN/LywuRkZGQy+Xw8vIyXff09ERkZCQAIDIyEt7e%203gAAmUwGBwcHREdHw8nJyTrLm0KKXC5HvN1Ly1wcAJlZLP+iwt27d3HgwAGIoog2bdpAFMUsy1+9%20ehV3795FxYoV4eHhYRUZLly4gGb160MWF4c7c+ag9vLlOHrmDMqUKWOV9jPi4cOHCJRK8cIQUxqA%20aGeHmJgYi8wzbdu2zVVE1927d+NtnQ4djZ+XJyYiaNs2rMhxiy+Ry+U4enQ31q1bh6ioKLzxxho0%20adLECi3bsBavVP46nQ7h4eFYuHAhatasieHDh2PGjLQBliQSSb5E2+vRowf8/f0BpNo0i3qyiy5d%20umDmpEn4KCUFQXo9ZokiRn78cUGLZVXOnz+PRo1awmBoAonkEYoXn4Zz545Cq9VmWH78mDFYsXAh%20ghQKXNbpsO7bb9GyZUvT/aSkJCxdsgQR16+jet266NGjh0V/m1PHjsWkuDhsBDBYr0fF588RNnky%20VmzYYK2hpqN69erop9fjZ6RmZVskkcDZzc00qYqMjMSqlSuRGB+PDp06oUaNGlbtX61WI8psMhEF%20QK1SWa19hUKBvn37mj7v2bMHK1ZshigqMWbMUFSoUMFqfdl4yeHDh3H48OFXF3zVkiEqKoqlS5c2%20fT527Bhbt27NoKAgRkVFkSTv3btnMvtMnz6d06dPN5V/YdKJiopKY/bZuHEj33vvPVOZkydPksza%207OMmCDx+/PgrlzlFiTt37nDYwIHs0b49161da9o/sYRdu3Zx1PDhnDljBp8+fZqHUuacmjWbElhp%20tGwZqFR252efTcmw7OnTp1lSFPmP0UxyDKCzRmOyI+t0OjarV4+tBYGzAFZXq/mB0bT4KprVqsWd%20AFsB3AFwI8BOzZtbPI5NGzeyY0gIe3TowPDwcIvrHThwgCVdXGgnkbBGUBD//PNPkuTt27dZwtGR%20Q2QyTgDoKorct2+fxe1aQkxMDAO9vfmuQsEZAEuKIpcvXWrVPl6wdes3FEVPAkspkUynWu3Cy5cv%2050lfNtKSmZq3yJDeoEEDXrt2jSQ5ceJEjh49mqNHjzbZ9qdPn55uwzcpKYk3b96kr6+vSWHVqlWL%20p06dosFgSLfh++JFsGnTpkw3fMMADh0wIDvj/s+yaP58lhZFTgP4tlLJin5+fP78eUGLlQ5Pz7IE%20fnuxrUFgDvv3fz/Dshs3bmRnrZZmhWmvUPDx48ckySNHjrCCRkOd8d4TgBq5nNHR0a+UY8GcOawq%20imwFcCrAsqLItatXWzSGFcuX01cUuQHgXIAuarXFii0hIYFDhoykr29V1q/fihcvXiRJfjRyJEdK%20paZxfgewfqVKFrWZHaKjoznl88/54dCh3LNnT67aOn36NBtVq8aynp4c3Ls34+LiTPfKl69H4CfT%20VyeRTOKgQR9Y1O79+/c5b948zpo1i3/99VeuZPwvkivlf+HCBdaoUYOVKlVihw4dGBMTw8ePHzM4%20OJgBAQFs1qxZGg+JqVOn0s/Pj4GBgWn+oM6ePcsKFSrQz8+PQ4cONV1PTExk586d6e/vz9q1azMi%20IiLDAXwqkXDksGGWjvm1JS4ujocPH+aJEyeYkpKSJ304qdX8w/hLMwBspVZz7dq1edJXbujVayCV%20yrcJJBCIpCiW5ZYtWzIse+nSJboLAv8yjutbgCVdXU2Ti927d7Opvb1JYeoBuqpUvHv37ivlMBgM%20/HzCBGpUKjprNPwyLMziVVY1Pz8eMXshTQA46gPLFNubb/akStWOwClKJEuo1brxzp07HNK3L780%20a/M0wCoZOF68LkRERNBVo+HXAH8D2Fml4tuhoab7ZcrUJHDY7L39Bfv2HfLKdm/fvk0nJ08qle9Q%20Lh9EjcbV4pXV/fv3uXPnTtOE879KrpT/6wAAumq1phVIfhAVFcUubdqwnJcXOzRrxtu3b+e6zcjI%20SAZ6e7OWvT3LazRsUK2a1WfkBoOBSpmMz8yURz9B4KJFi6zajzWIjY1lixYdKZUqKJcLnDDh8yzL%20L1u8mPZKJX00Gno6OfHMmTOme9HR0fRyduYCiYRXAX4gl7NupUrZ+uGPGTOG06ZNy9YYqvj68pjZ%20s54EWDRJ0el0lEoVBGJNSlEUu3PFihXct28fPUWRhwFeAviGKHLyp59mS678ZNmyZXxHEEzP4DlA%20hVRqMsnNn7+IoliWwB4CGykIrjxx4sQr2+3f/31KpR+bvTSWskmTdq+sd/z4cWo0rrS3b0a12ped%20OvX6z74AioTy/+OPP/Ktv5SUFFYJCOAYmYwXAU6WShno5WWxG15mdAsN5afG5bweYFeVipPGjbOS%201C95q107dlUqeQ3gN0ZTxPXr163ej7VITk622Ac8JiaG169fZ2JiYrp7f/zxB5vVqUN/Dw92bduW%20Dx8+zJYcU6dONZkwLWXJwoUsY3SZXALQRRR54cKFV9YzGAxUKEQCd03KTa1uw3Xr1pEkN27YwIql%20StHf3Z3jxoyhTqfLllz5ybp169hKrTYp/5sA7VUqk8I1GAxctGgpq1ZtzLp1W/Dnn3+2qN3Q0O4E%20Vpsp/4OsWLH+K+t5epYhsN1YJ55qdVV+//33uRpjYaVIKP/85MqVK/TTaGgwm9FVsbc3nUfIKbWD%20gnjcrM1VAHt26GAlqV/y/Plz9u/enb5ubqxdrhyPHj1q9T6KIgsXLjTtP1mKwWDgmlWr2KZ+fXZq%202TJbfyPjxk2mKFYgsJQKxUB6ewfy2bNn2RW7wImNjWUFHx/2Uij4JcAAUeQXZo4fOeXrr9cbVwy/%20E/ibolifEydm7BBgTuqKKs700lAohnL27Nm5lqcwkpnuLFRRPfMTQRAQq9MhEYAAIAVAjF6f6+Px%20VWrVwuqICNRJSkIygI2iiFZ161pB4rSo1WosX7/e6u0WdRwcHPDs2bNs1ZFIJHind2+807t3tvv7%207LPxKFPGF7t3H4aXlzs++uhEpm6urzMajQbHz5/HgnnzEBEZiZktW6JDhw6m+2fPnsX06fORkJCE%20gQO7ITQ01KJ2e/TohsjIKMyYEQy9Xofevd/B+PGvdncuW7Yafv99CQyGkQAiIZP9iGrV1uRwdEWU%20fH4J5Zj8FtVgMLBb+/ZsLIqcD7CFILBdSEiuj6fHxMSwUY0a9BAEOimVfDs0NM82fW1knx9//JFt%202rQpaDGKFOfPn6couhCYR2ANRdGbGzduytM+b9y4wZIlgygIHpTL1Zw6NSxP+3udyUx3Sow3X3sk%20Egmio6Ph6OiYb33q9XosW7oUl8+dQ2ClShg8ZAjkcnmu2zUYDLhz5w4UCgWKFy9uBUkt73fRvHk4%20sGMHXEuUwLipU4tUlFSSWLl8OXZs3gwHJyeMnTIFZcuWzVYbR48exaeffopjx47lkZT/Pfr3fx8r%20VngCGGu8shsVKkzFpUvH87RfvV6Pe/fuoVixYoVyNWUtJBIJMlLzhcrsU7N8eZy8eBGurq750p9U%20KsXgIUOs3q6dnV2BKN1PRo7EoeXLMTo+Hpfs7PDG7t0Iv3oVbm5u+S5LXhA2dSo2TJ+OifHxuCmR%20oPHPP+PUxYvw8fGxuI3XPazzjRs3cPPmTQQFBVk9ym1cXByio6NRokQJSK0YRsRgIADzSZM8w3wK%201kYqlZrCxtjIgHxcfeQKAHxPLue4jz/Osz5u377NJUuWcNWqVfkW2TG/MBgM1CiVvGe22fyWKHL5%208uUFLdorOXDgAL28AqlUavnGGy147969DMuVcnHhZbPxvS+TZdttMyIigiVLlrSG2Fbniy/mUhBc%206eDQlILgzHXrNlit7XnzFlGh0FAQPFiihD+vXr1qtbZPnTpFpdKZwCoC31MiKcHJk7N26bVhPTJT%2084UqmUu5lBQ8NgaQsza//fYbapQvj5Mffogfhw5FzfLli1zmIZJpEjjYpXp7FZg8lnDr1i20a9cV%20d+/OQVLS3zh9uipateqUYVmSMI/iI0m9mK3+crLhmx/cvHkTEyZMQULCOTx9egAJCUfQv/9gq6xS%20zp49i7FjpyI5+TckJEQhKmok2rTpku12EhMT8ccff+DJkydprpcqVQoSiQ6puQWWg2yJxYtX2XJT%20FDCFSvnPF0U0+9//8qTtse+/j8mxsVibkIBtcXFo8egRZv8rgF1+otfrETZ1Kto2aIB+3bvjzp07%20uWpPIpFgQL9+eFMUsRPAdDs7HFIq0a5dO+sInEecOHECEklTAK0AOEKnm4YrV8Jx5swZnDx5Es+f%20PzeVfW/YMHRTq7EdwJcSCTarVOj61lvZ6s/e3h6xsbGv3Uvx1q1bUCjKAXhhxigPudwN9+7dy7QO%20SSxatBRvvNEabdu+hYsXL2ZYLjw8HEBLAD7GegMQEfF7trJ+nT59GsWL+6Jmzf+hePHSWLx4mene%209u3bkZKiBfAMQACABYiNTcHdu3ctbt9GHpB/i4/cAYDzvvwyz9qvWaYMT5iZDJYB7JNBjKG8IDY2%20Nt0BniF9+7KhKHIbwHFSKUu6uppi2FjK48eP+d1333Hnzp1MSEigTqdj2NSpbFm3Lnt27MgbN25Y%20cxh5wq5du6jRVCWQYkoKYmenoKcgsIa9PUu6uJhMFAaDgUsWLmSb+vXZLTQ0x4HDNBrNa+drHxkZ%20SVF0JnDe+BwOUKt1zfJ0+JQpMymKlYyHneZTrXbJ8KDfvn37qFaXJfDc1LajYwmLZdPr9XR29iKw%20zfQdCYI7L1++zHv37lGtdiWwkMAZAp0ItKVC8fo946JKZmq+UCn/vOSj4cPZShD4BODfACuo1Vz3%209dd52mdkZCTrVKxIQSajqFBwqTH8gk6no1ImY7TZy6i9Wm06+WkJf/75J72cndlKq2U9rZbVAgNf%2028ieWaHT6dioUWuq1Q0ok31IhaI4S8lVpgQoiyQSNqha1ap9lihRgnfu3LFqm9Zgy5ZvKAjFqNH4%20UKt15YEDB7Is7+7uR+Ci6aCTVPohJ02anK6cwWDgO++8R7W6NB0cWlKtduH+/fstluvRo0dUKouZ%20x9ujVtuRmzdv5tq1a6lWdzG7F09Ayi++mJPt8dvIGTbl/wqSkpLYt1s3qmQyapVKfj5hQp7HAgmu%20XZufSqU0ALwB0EsUeeLECZPyf/Iv5f91Nl5G7UNC+IWdnSmwWy+lkuPHjs3D0eQdKSkpXLduHWfO%20nMl3evXiBLPnEgnQTau1an9ly5Z9bcMNx8bG8vr16xaFGfHw8CcQbqb8h3Py5M8yLGswGHjmzBnu%202LHDokB45uh0Omo0zgSOGft6SFH04tmzZ7llyxZqNCEEDMZ7UZRKla91qIqihk35W4jBYMi3AFCC%20XJ4m+NowhYKzZs0iSQ7u04eNRJE/AJxgNPv8888/Frdd3d+fJ83aXg6wd5cueTWUfGPLli2solbz%20qXFcYXZ2bFqrllX7qFOnjkVBx153wsK+NIZG2EKJJIwajWuehUTevXs31WoXOjg0pCC4cezYSSRT%20w4z4+lagQtGbwCKKYiV+9NH4PJHBRsZkpjsLlZ9/fpAfGcleUMLZGafu30czADoAZ+Vy1PX0BADM%20X74cs3x8sGzPHnh4e+N4WBicnZ0tbrtOw4aYf/cuqicmIg7ASlFE7yKQ+axz58449vPP8Fm3Di5y%20OVCsGPZs3mzVPl53X39LGTVqOJydHbFhwyY4Odlj8uTD8PX1zZO+WrZsib/+uowrV67Ay8vLlP5S%20rVbj3LljCAv7ErdvX0Dz5qPQs2ePPJHBRvYoVCd8C4moFrN//368HRqKplIprpPwrlUL2/bts8oB%20m+fPn6NbaCgOHD0KA4ABffpgzpIlsLMrVA5emXLnzh08ffoUZcqUgUKhsGrbXbt2RYcOHfBWNj2F%20bNh4HSkSJ3yLGiEhIfj18mWcPHkSzs7OCAkJsdrJyoSEBMQ8eZL6pUsk8CxZMs8VP0mcOXMG0dHR%20qFGjBlxcXPKsL29v7zw7vZmdmf/Zs2exZs1GyOUyDBzYB0FBQVaRgSTWr1+Ps2cvomxZf/Tr1w8y%202evzcz169ChWrdoEpVKODz54D+XKlcuwnF6vx99//w1RFOHh4ZHPUtrIkvyyO+WWQiTqa0FocDBH%20yGTUA7wL0E8UuWvXrjzrT6/Xs1v79vRTqxns4EB3e3v++uuvedZfXjJy5EjOnDnzleUOHz5MUXQl%20MJUSyThqNK5W2yju3XswRbEGgRkUxaZs3rx9roMKWovdu3dTFN0JfEmJ5LNM8/E+fPiQ5crVpCh6%20Uql0ZPfu/V6bMfyXyEx3FhqNWpiU/759+zhxwgQuXbo0w4QjeUF0dDRHDB7M9k2b8rPx4+mm1fKu%202YbveIATxufdRtuWLVtYU61mgrG/LQAr+frmSV8nT57klClTuHjx4jzJS/zZZ5/xUwuyZtWv35rA%201yZvGolkGnv2zH2O6Xv37hldJ58a206iWu3Hs2fP5rpta1CjRlMC35iNewp79x6Urtz//vcW5fIR%20Rk+fWIpivUIRTqSokZnuLBoG4NeIebNnY0D79tB/9hm2f/ghWtSvb9FJyU0bNqBVvXpo17gxDh48%20mK0+k5KSEFynDuJWrED3gwdxetYsSA0GnDDe1wM4KYrw9PLK/oAs5ObNm2iUlASV8XMzADcjI63e%20z5bNm9EhOBjPJkzA3pEj0bB6dcTHx1u1D0vNPnFx8QBeBhkk3RAbm3tZ4uLiIJPZA3gRiVIBqdQt%20zWnmgiQxMQlAMdNnshgSE5PTlQsPv4iUlN5IDbShQXx8F5w+nfEpY0v4888/cfToUfzzzz85bsOG%20Gfn8EsoxhUFUnU5HUaFgBF4mEK+j0XD79u1Z1vt6zRr6iCK/B/g1QFdB4LFjxyzu9+DBg6yh1Zqy%20jiUA1MjldFGr2UGrZTWNhiF16zIpKSm3Q8yUvXv30l+t5n2jDDPs7NiwWjWr91PKxYWn8DIxfRtR%205FdffWXVPtasWcMePXq8styCBYspiuUJnCCwn6JYkj/++GOu+09JSaG/f2XKZJ8S+JN2dnPp6loq%20wxOxSUlJPHfuHK9cuZJvLsoLFy6hKJYjcJDADxTF4hmmZWzcuC3t7GYaVwgpFITWnD07Z6f0R48e%20R0Fwo4NDParVLpw5cybnz5/PQ4cO5XI0RZ/MdOfrr1GNZKX8f//9d7aoV4/lvLzY5623GBMTk4+S%20vSQhIYEKqZQ688iZGg3Xrl2bZb2GlStzl1mduQD7detmcb8HDhxgba3WVD8ZoJNSyfDwcG7ZsoV7%209uzJl4Qxn48fT41CwRKiyHKlSjEiIsLqfdirVPzH7Fl9IJfziy++sGof27ZtY7t2r04SbjAYOHv2%20PPr4VGFAQA1+/fV6q8kQGRnJ4OBQuriUZu3aIRmGZYiKiqKvb0VqtWUpiiUZEtLOai/4x48f8+TJ%20kxke+DIYDJw/fxHLlq3DSpUacNu2bRm28ddff9Hd3Yf29nWpVpdhgwYtcyTfL7/8QrW6NIF/jF97%20RwKlqFK9R7Xal+PGZXxwzVqcOHGCS5cuLbQvmiKr/B89esQSjo5cIJHwAsDeCgWbv/FGPkv3kpA6%20dThELuddgN8DdFWreevWrSzrNKlWjT+YKbQvAA7o2ZPJycm8fv0679+/n2ndCxcusGzJkhQBDgW4%20G2BnlYptmzSx+kxQr9e/8mTpkydPeOvWrXQnOJOSkhgeHp7rGepb7dqxh1LJKICHALqJIs+fP5/j%209jLi4MGDbNSokVXbtCYGg4G///47GzVqQal0pNGmnkRBaMWwsFm5bn/v3r1Uq11ob1+dKpUTZ8+e%20n+O2YmNjeejQIZ4+fTrHp3rXrl1Ljaab8efxO4HiZvshD6hUOvDBgwc5ljErJk2aRlEsRVHsS7Xa%20n8OGjcmTfvKSIqv8v/vuO7Y2m/WmAFTL5QU2+//nn3/4ZosWdLe3ZxV/f4vMN99+8w09RZGrAM4H%206CKK/PHHH1m2VCmWVqtZTKnkyCFD0inN58+f08vJieuMHj3NALpIpRw+aBDj4uKyJXd0dDQnjhvH%20Qb17c8uWLenur1nzNVUqe0qlCpYvX4u3b9+2uO0HDx6wsr8/gzQalhRF/q9p0xzPUJ89e8bu7dvT%20RaNhmRIl+MMPP6S5bzAYePjwYW7ZsoU3b97MUR/nzp1jlSpVclT3VXwZFkY3rZYOgsD33n2XW7du%205ccff8Jly5YxOTn5lfWTk5PZrFkoRdGbEklJAoEEoox//kv59tt9cyXf06dPKZc7EKhKoAuBoxQE%20d6vG97eU6OhofvHFF+zTpx+VSg8CdwgcIVAjTRwhjSaAV65csXr/9+/fp1LpYPZ8oykI7rx27ZrV%20+yJTV3KTNZo1AAAgAElEQVRhYWH87LPPrRpepMgq/127drGWRmOyd/8DUCWTWRT75HVi586dfKtN%20G/bs2JGnT59mSJ06nGqMzRMNsKJaze+++y5NnfDwcFawt6f5L6GavT1Pnz6drb5jY2NZrnRp9lYo%20OB9gkChy+mcvl9Lh4eEURQ8ClwkYKJVOZpUq9S1uv0eHDhwll9NgNEm1EQSGTZ+eLRktwWAwsFen%20TgxUq9lRq6WLKPKnn37Kdjs3btygj4+P1eX7ZutWlhFFXgV4H2BjmYxqmROByRTFYDZs2OqVs+Ow%20sNkUhJYEkowz/lEE3jbO/FswLGx2rmQMCWlHoAWBQwSmE/CiRhOS7iWb10RHR9PTM4BKZU9KJOMp%20lztSLtdSo/GjRKI2ehslElhBV9dSeeJVd+nSJWq1QWleNA4OdXj06FFTGYPBwOjo6Fy7sN69e5fO%20zl5UKPpSKh1FUXTJ1r5fVhRZ5Z+UlMQ6FSuyi0rFeQCriiJHDxuWz9JZHzetlpGvcNW8c+cOncxs%204NEAXVWqbMdvWbduHVur1aa+/gaoUSpNK43FixdTEPqb/QiSaWcntfgPvrq/v2mTNi/jDO3atYsV%20NRqTu+kxgB7FimW7nUePHtHJySnd9W+++ZbBwR3Ytu1bPHXqVLbb7d+9OxebPYeTAO3hY9oQ1Wgq%20vNKu3K1bPwJLzb6LM5RInCmKnmzRooNFq4fMiI+Pp1SqJJBg1n5ryuX2/OOPP3Lcbk6YPXs2lcru%20RhniCYygRuPMdevW8ciRI/TyCqSdnZR+fpXzLAhffHy8MVT1OgJ6Aj/Q3t6d0dHRJFP3AhwdS1Ch%200NLBwT1XewIffDDKaMJ78dzXs2bNYKuMIzPdWehdPRUKBfafPImgUaNw6s03MXjePMycO7egxco1%20/qVL4ydjnKHjANbIZPj1xAlcunTJVMbLywuDhw5FHbUag1Qq1Far0WfgwGzHb0lISICz2fFvJwDJ%20Op3pSHjx4sUhlZ4H8MJl9Qzs7d0sPjFctmJFbJXJQADJALYLAspWrZotGS3hzp07qGkwmNxN6wJ4%209PRptpKSAC+zedHsmaxbtwHvvDMSBw50ws6dDdC0aVucO3cuWyFHnNzdcdXslO4fAAh34ycZ7Oy8%20EBsbm2UbVauWhSBsQ+qTJOTyrWjUqA7Cww9g9+7vIJfLs6yfFS+/z0Szq/+gV6+uCAwMzHG7WZGQ%20kICrV6+my/719OkzJCeXMsrSBMA1PH/eGwMHfoSbN2/hzp0/oNOl4MaNCyhfvnyeyCYIAvbv3wFv%2076mQSORwdx+OPXu2wdHREc+fP0erVh3x5MkyJCc/w9On6/G//3VBdHR0jvqKjn4Gvd4817QvYmLy%20OL6UJW+OUqVKsWLFiqxSpQpr1qxJMtUbICQkhAEBAWzWrFmanLfTpk2jv78/AwMDuXfvXtP1s2fP%20skKFCvT39+cws9l5YmIiu3TpQn9/f9auXTvDDdKsRF29YgUdVCr6aTT0cHDIVkRGg8HABXPnslLp%200qzi68uvli2zuG5ecvnyZXo5ObG8Wk0NwBkAJ0skdFGrGR4enqbsgQMHuGDBggzd7Szh77//pqtG%20w1UAwwF2VKnYrX170329Xs+WLTtSo6lMjaY7BcElWy6NDx48YJWAAAZqNPQSRbYLCckTt9Pw8HB6%20iCKvGd1AZ0skrB4YaLp/+/ZtLl++nGvXrn1lbgNBENIcIKtQ4Q0Ce8xmZtNYTO1MO4mE5UqVMn0n%20165d48aNG3nkyJF0ezT379+nj7s7uwoCByiVVEvsKJX2IPA3gTV0cPDgw4cPs5QrOTmZzZu3pyh6%20UasNop9fJUZFRVn0fG7dusV169Zxx44dmXp/DRgwjKJYl8BaymQD6e0dmCcH6cjUmbODgwc1mgCq%20VA5csuTlAbDTp08bTxF/TKApX4aEvkB7e7c8kScr/r2iOn/+PO3tK/zLJFSTv/zyC0ny+vXr3L17%20t8Wr8B9++IGiWJqpCW/+pCg25CefTLKK7JnpTouUf+nSpdNlkRo9erTpCPyMGTP40UcfkSSvXLnC%20ypUrMzk5mREREfTz8zP9CGrWrGmyR7dq1Yq7d+8mSS5atIiDBqWeENy8eTO7ZpBBK7MBXL9+na6C%20wGvGb2AnwOLFilns2rjyq68YJIo8AfAoQF9R5OaNGy2qmxUGg4G//PILf/zxx0wTjr+KmJgYNqxS%20havN/sJmA3w3E5OJwWDIsVI9d+4cg2vVYoWSJTm0X790eyZ6vZ67du3imjVrcrThlZyczAsXLvDq%201at56o++6quvqFEqaa9QsIKPjylb2fnz56nVulEUe1Ktbktv78BMQ2QnJydTrVazrJcXG1SuzEOH%20DrF8+XoE9pr92GeyIZRMBrgBYAlHR3799TqKoiu12s5UqwPYs+eAdGN9/PgxlyxZwrlz5/LUqVMM%20Dg5lsWIlWKFCXYu9lgwGA69evcoLFy5Y/H0fO3aMarULNZou1Ghqsk6d4Azr6vV6zpu3kO3adeOw%20YaOyFUY8O+h0Ojo6Fieww/g8b1AQ3Hj16lXGxcVx586d/OSTT1ismBuBd82e+3NKpYp8O9OQGamb%20wcWMm9AkcJ8qlTMjIiK4YM4cugoCQxwc6CIIXL1ihUVtLl26nO7ufnR09OKwYaOt5p6da+X/7z+C%20wMBAkwtiVFQUA40zrGnTpnHGjBmmci1atODJkyd57949BgUFma5v2rSJAwcONJV5YUNNSUmhi4uL%20xQPYvn072/xr09NdECxOSNGqXj1uM6u7AWCn5s0tqpsZer2e3Tt0YIBazZb29nTVaHK8edO8du00%20bqCrAb7Vpk26chvXr6ejKFIqkbC8r2+h9Um2BsnJyXz8+HEaBfHGGy0JLDP9mcjlAzlmzCcZ1h8x%20aBBFiYTfANxq9L76/PMpFEUfAlsJLKcEav5q9r1U1mqpVGr5Ms3ic6rVZXj48OFsyb5r1y5+/PEn%20nD9/vlWdFnx9K/FlmkU9RTEky8Nxx48f54wZM7hmzZo8WaVFRUVRpXJJM3O2tw/l6tWr6eNTnlpt%20A2q1wXRxKUmVyonAzwTuU6Hoy2bN2r+6g3wgLGwORbEEtdrOFEUvTpo0jX///TedVCreMg7qGkAH%20lSrPXqKWkJnutMhoK5FIEBISgho1auCrr74CADx48ADu7qn2Snd3dzx48AAAcO/ePXiZhRHw8vJC%20ZGRkuuuenp6INB7/j4yMNEVolMlkcHBwsNh25uvri3CdDg+Mn38FkCyRwNXVNatqJkSNBg/NPj8A%20IGq1mRW3iG3btuGPffvwW1wcdj97hpXPn6NvDsMDvz1gAEaLIg4B2Atgoijirf7905S5ePEiRgwY%20gLD4eDiREG/eRMemTfHx8OG5Gse/+f333/HDDz/g+vXrVm3X2sjlcjg5OaXJzXD//kMAVUyfU1Kq%204O7dhxnUBjZv3IgAEt4AOgN4NykJEhArVkxDw4br0LDhdmgVKfAzlo8GcCc5GXq9wawPNezsqpj+%20xi0hLOxLdOr0PmbMUOKjj35GvXrNkJycPmxCTnj48B6AOsZPdkhIqIXIyIyTvy9btgLNm3fFuHGP%20MGTIWjRq1Bo6nc50/9y5c6hYsR6cnUuibduuePz4MQDgyJEjqFKlIXx8KmPkyE+y3GtxcXGBVGoA%208IvxygPodGewa9cB3L3bCLGxRxEbux9PnryD6tVrwMtrKNTq8mjWLBZbt67O/QOxAqNHD8eJEz9h%206dL2OHp0OyZOHIvbt2+jjFKJUsYyZQB4yuWvZ7J6S94cL8wWDx8+ZOXKlXn06FEW+5cXhaOjI0ny%20/fff5/r1L0869u3bl99++y3Pnj3LkJAQ0/WjR4+ybdu2JMkKFSowMjLSdM/Pzy+dmQkAJ06caPpn%20PrOdNmkS3QSBDR0cUn3ks+GWdurUKbqIIicC/NRoU79w4YLF9TOiX79+HGg2pXkOUCmT5agtg8HA%20ZYsXs2aZMqxTtiw3rE9/inTx4sXsp1KxBMB9Zp4/vmp1Gre03DB7xgy6CwLb2NvTTRC4bPFiq7Sb%20GWfOnGFwrVqsVLo0RwwaxISEhFy1N2TISApCOwLPCNymKJbn+vUbMizr6+bGWgD3Gp/lO0olZ89O%2060I59sMPGaBWc5BKxQC1mh8NH86SJctSIlls/NovUhBcLfaP1+v1VChEo/2fBAzUaN7I8PTsd999%20x5o1Q1ijRjA3b05/JiMjgoPbUSodSkBH4BaVSu8M94gMBgNVKi2BP0yrBI2mjkmOyMhIarVuRg+Y%20m5TLB7N27ab87bffKIouxpXRWQpCUw4aNCJLmXbt2mXM/tWAguDGSZOmsVmzNwlsNlsR7GO1ak0s%20GuPrwIMHD+gsijxtHMBhgC4aTb7mzz506FAaXZmZms+2q+ekSZM4a9YsBgYGmjaa7t27ZzL7TJ8+%20ndPNfLhfmHSioqLSmH02btzI9957z1Tm5MmTJLNv9nnB9evXeeDAgRzZ1y9evMjRI0ZwzIcf8vff%20f892fXOioqJor1TSG+Ad48bjNIB1K1bMVbtZ8f3337O6KFJu7O/FL6enWs1Vq1ZlWXfnzp2sV6EC%20q/j4cNrkyRm6b966dYvOKpUpSuhfAB2USj569ChPxnPz5k26ajRcDfAcwHYqFd/JgWtoeHg4e/Ua%20yLff7su9e/eyc+delMmUVCo1nDhxSqZ245VffUVBKmUvgO/LZCzp6prhRuz+/fs5f/58U7LzP/74%20gyVLBlEu11ClsufGjZuzlO/x48ds27YrHR29GBRUk3Z2MgIpJsWn0bydLjTIjh07KIqeBL4n8AMF%20wZv9+/fnkiVLstz4XbhwMe3snAgoCKgolztluGmflJSUTg61uidXrlxJMnVPTqvtYKacdZTJRI4b%20N55S6Siz6zepUjlxxIjRWSaav3//Pg8ePMg///yTJDltWhhFsSmB5wQSKQjtOWLEx1k+x9eNH7Zv%20p6MosqRaTReNhvv27StQeXKs/OPi4kwBpZ4/f8569epx7969HD16tMm2P3369HQbvklJSbx58yZ9%20fX1NP7JatWrx1KlTNBgM6TZ8X7wINm3alK0N39eN/fv3s5GDA2cDVAN0A+ggkeTYE4c0zv6XLGH3%200FB++P776Y6y63Q6tgsJoYNEwo3GX99tgJ6iyDNnzmTa7vHjx+kuivwR4CmANUWRUyel9zA4duwY%206zg4pNlXKavV8rfffsvxmLJi8eLF7CMIpr6eABTk8mxt8p07d844Ew0jsICC4M7du3dTr9db1E7z%205s3ZpH59fvrRRxZ705Cp39WTJ0+o0+l4584djvrgAw7o2TNDRVuvXjMqFIMIRBDYTDs7DeXy7sbP%20WykIjuzRow/79h1i8iJp3rwTgbVmX8UW2tkFUBB60NGxRKbeJXXrtjS+MJ4bZ/+r2bp1+t/ZuXPn%20aGfnQGAogccE9lGlcuL169d5+PBh1qkTQqnUi8B+Y//3KJOpOGPGDCoU5huzvxJwITCVoujFVavW%20WPT8UlJS+PbbfSiTCZTJRLZu3SnXq76CIC4ujjdu3HgtDpvmWPnfvHmTlStXZuXKlVm+fHlOmzaN%20ZOqsJTg4OENXz6lTp9LPz4+BgYHcs2eP6foLV08/Pz8OHTrUdD0xMZGdO3c2uXpmFBCssCj/a9eu%200U0Q+MBo7jkOUKtQpHk+2eXjESNYXRS5BuBQuZwBnp7pwlfodDrOmTOHrmo1fUSR9kol54SFZdnu%208MGDOd1MoZ8BWLFUqXTlHj58SBe1mieM5X4G6KbVMjY2NsdjyopVq1Yx1OzQ2Q2AjqKYrTa6detL%20YJaZMtrMevVaWlx/+PDhnDUr53FyoqKi6OXszJFSKRcCLC2KadyI4+LijAeqdGYz/U6sWrUOHR29%20WLp0eapUTpRIJhMIoyC4cv/+/Wzb9i2mPeS1mkDqTNzO7nN26fJuhvI0btyOwBqzevPYsWPPdOVC%20Q7sTmEqgLQEtgRKsWbMhV65cSYXC2dj3MgIOBN6lWh3IiROn8MGDB3R1LUmZbCiBOQTcCaw09nWG%20Li6lsvX8YmNj89VUUpSxmtmnoCgsyp9MjW7pKYpsb7SPf7V0aY7b0uv1VMlkfGCmpNtoNGn2VcxJ%20TEzk1atX0+2ZvMBgMJhmvh+PGsVRxhASRGpQuFpmpjlzdu3aRWeNhh6CQDd7+zz1Jnr69CkDvb3Z%20Xy7nfIBlRJFfZDMcxJtv9jIqqiQCuwh8zEqVLA9JMXHiRI7PRfKbsLAw9pPL0zxbTycnkxeaTqej%20XC7wpatgqm39xQqhR4/+BGaYKesNrFevJY8fP05BcCEwl8ACAk5MDa1MAtvYoEHbDOU5dOiQMevY%20bAIzKYouGWZaCw7uQGCTWb/f0te3Mu3snAmsMLu+hiVLVkwTrjwqKopjxnzCmjUb0M4u1KzsParV%20zjl+ljZyh0355zPh4eH85ptvcr2HkJKSQoVUymdmyr+LWs01ayxbRr9Ar9fz4xEjqFUqqVEq+eGQ%20Ibxx4wY9HBw4xs6OswB6CAK///77TNtISkrinTt3chVCwFIeP37MCZ9+ykG9e/Obb77Jdv19+/ZR%20EDwoojTLQmBjSOgkCBabqr788ss0BxGzy2eTJ3O0VEoi1V1UBYESlKUgOHHZslS/7ylTZlIU/Ql8%20RkFow2rVGpjcKjt06Elz11RgF4OCarNChbrUal3o7h7AcuVqUaksRyCSQCRFsTZnzZqbqUwnTpxg%20z54D2Lv3IJ47dy7DMuvXb6Qo+hE4TOAYBcGXMpmGQOt/mZs2sHHjjMNev9z8/YHAVapU7di9e78c%20P0sbucOm/Asx73btylaCwMNIPbVavFixbNmhSXL+l1+yligyEmAUwHqiyC+mTePNmzc5ZsQIvt+/%20f5E7G9D73XfZWmJHvVFjLZNI2NR4Qv1VrFy5ku+8806O+7506RJdRJFfAVRCyZf+/39SEJxNUVF3%207tzJMWPGcuHChWls27t27TJu7P5E4BAFIdAYYXItgVuUy0ewUqW6/OCD0VQqtVSp7PnBB2OskiN3%202bKv6OdXlb6+VTl+/CRqNH7G1VNx46pgC5XK4lme8t63bx/LlKlONzdf9ukzpFDa7YsKNuVfiElM%20TOTYDz/kGxUq8M0WLXIUZCu0SRN+Y7Z62AGwZd26eSBtwRIZGclFixZx8eLF7P/OO5xlNuYrAMsU%20L25RO99++y3bt8/dYaJjx46xVvnytJN4mc2YdVQqfennV41Nm4ZmOgMnyS1btrJ8+XoMDKzFfv0G%20UqttbdaOngqFQ555XL0gISGBjo4lCHzH1NO49Wln55ztlefrhF6v5+zZ8xgS0pG9ew9O42ZeFMlM%20d8pgw8TTp0+RmJgINze3NAeEChqJRAKJRAK9Xo/k5OQcHfxxLV4cl+3s0MlgAABcsrODi4eHtUUt%20UK5fv45GtWqheVISKJFgp50dPAUBvRIS4ARgrkKB2vXqWdTWi+BuuaF+/frYf/IkPDxKIz7+FFIP%20Wb2HpCR7/PVXGP766wYaNmyBCxdOwt/f31RPp9Nh1KhPsXHjNxAEEdOnfwp3dzds3jwSqRmZpQAe%20gUyGKIqZ9k8Sd+/eRWJiInx9fSGVSrM9BpVKhb17t6NVqw6Ijo4FqYOHhzfKlCmT7bZeF4YNG43V%20q39BfPwIyGTnsGvXG7h6NRyOjo4FLVr+kr/voJyTE1ENBgN//fVX7ty5M0szicFg4AcDB1Itl9NJ%20qWTD6tUz3TAlU8MH3L9/3ypLbEvo36MHWwoCjwJcJJHQTavlnTt3stVGREQEPZ2c+LYgsIcgsHix%20Yibf6qJCjw4dOMNsA3uSnR2rBwVRJZNRLZczuHZtTps2nb17D+L8+QuyjJ3y66+/snr16laRa8eO%20nRRFJ2q15QmIBP4yzeDl8qGmGFkvGDXqU4piI6ZmrTpCUfTk3r17Wa9eMwpCcwKfUa0uy7FjJ2ba%20Z0pKCtu370aVyoVqdUmWL18rV6uE6tUbUi7/wLi/8A01Gtd0f4O//PILZ8+ezY0bN+ZL2tCcoNfr%20KZOpCDwyfQdqdSi//vrrghYtz8hMdxYq5X/9+nWLIwwaDAb27daNPmo1mxvj62QWZ2X16tWsIYp8%20gtSk64MUCvZ8880My27asIH2KhWdlEr6enjkma/7CwwGA1UyGaPNzBe9BIFLc+BB9ODBAy5btoxL%20ly7N9GUYERHB7du3m8wR9+/fZ9e2bVnW05OhwcGvTElZkLSsW5c/mj2nbwGGNmnChIQEPnnyhC1a%20dKAoNiMwn6LYlG3bdsnU5//atWv09/e3mmxPnjzh+fPnWayYJ1OT4qSKqVD0TXd62Nu7PIFzZiae%20MA4a9AGTkpK4ePFijh79cZYb8yQ5d+58imITpsbCN1AuH8Y33+yVI9mfPXtGmUxgakz7VJm02je5%20adMmU5nlS5bQUxQ5TKHgG2o12zRunOO0jXmJTqejTKYkEGOm/DsVajPWqygSyt9Ho6GjKPIHM/ey%20zNi5cycrajSMM37DuwD6uLtnWHZI376ca6Y0LgIs6+mZrty1a9foKor8zVhuDUBfD488jTBoMBio%20VSp520y+Dhac3P03ly5dYseOPdm0aXuuXLk6Q5m3ff89XUSRbezt6S2K/HDwYFYtU4ajZTL+BnCK%20VMoAT89sp4jML2bPnMm6osi7SD3kVkMUuWBuqvfL5cuXKYolja6fJJBAQSieYWJ0MvWl5+rqanUZ%20Z86cTVEMIrCadnaf0tGxRDqbc7lydQhsNyknqXQoP/7402z1k5r0ZYnZC+QMfXwqW1x///799PQs%20Q6VSy3r1mhtnyy/cUnXUaKpz165dJFNn02qFgteNnaUArKbR8KeffuLPP//MBQsW8ODBg9mSPy/p%201WsARTGYwB7a2U2jk5PnK0NpF2aKhPInwF8BOoviK5ewCxYs4HsqlUlhJgO0k0gyNNWEzZzJ9iqV%20yStkrkTClvXT+4Rv2bKFHc3yBROgg0KR55tuk8eNY0VR5AqAw+Ry+hUvbsomZAmTJkygRCIy9bTr%20FopiWX7xxZw0ZXQ6HYuJIs8YxxUDsKQgsLhKlSZkRDV7e9Np09cNvV7P0cOG0UEQWEwQ+Ono0aaX%203JkzZ6jVmsdfN1CjKcOLFy/y6dOn3Lp1Kzdt2mSKvpiQkECFQpEncn799XqGhnZn375DMlxJ7dmz%20h4LgSolkHOXyAXRx8c72puT06TMpCP/jizANUukEtmrV2aK6f/31l9FVcw+BaMpko1m8uL/RBXQ8%20RbEZ69QJNpl2nj9/TqVUavr9EODbGg2bNWtDtboMVar3qFb7ccyYnJ+bsCYpKSkcN+4z1qgRzNDQ%20btnOfFfYKDLKnwBrOji8UgGdOHGC3qJomjEv+FdiD3Pi4+PZqEYNVtZoGGxvTy9n5wxj1p88eZI+%20ajWfGts8D9BBEHJt37xz5w6HDhjA7qGhXLs6/azcYDBwzapVfKdTJ44aNixdeIes2LxpEx1lCtph%20uJniO8vixQPSlPvnn3/ooFCkebF10GiolctNq6dkpAaLszTu/OtEYmIiS5UqS6l0PIELlMnG0te3%20Iu/cucMAT0+20Gj4P42G3i4ujIiIoMFgoFwuLzAXxTNnzvCTT8ZxypSp2XbrJVPHW79+C2o0AbS3%20r05v70CL94nWrl1LjebtNJ5FUqmS27dv5/jxE7h8+fJ0YZ7rVarEscbzKD8DdBYEKhROBKKNbTyi%20Uulocah1G9ajyCj/mwCdVCqL/ojmhIVRo1CwuCiyjJdXpkt8MnU2cPDgQf70009ZzqqHDxzI0mo1%20Q+3t6SqK/Gbr1hyN5wUPHjygt4sLP5JKuQZg+X8lT3/BkSNH2PfttzmgZ0+ePXvW4va7tWvHdgDt%20MMLsx3yeHh5plb/BYKCPuzvXGQv9DtBNFBnavDkbiCLnAWwhCGzbpEm61ZPBYOCKZcsYUrMm2zZs%20yCNHjuTsYeQBV65cYVV/f6qkUvp6eLBu3Wb08irH1q078969exw2YACHmZ3E/VwqZbfQUJKki4uL%20KWdFYUSn0/Hs2bM8ceJEtkx1O3fupEZTgy9DT/xJhUKdpYPDvXv3GFKnDgW5nH4eHpw3bx4dHGqY%20zyWo1ZbPdcRcG9mnSCj/Jg4OdFAo2KpZM06bOtUiO92zZ894+/Ztq24+nTp1it9++60pS1RuWLhw%20IXuYmaeuA3TVatOU2bdvH90EgfMAhiE1uUhWAdvMee/ddzlUIqEGAlNDAmyj1M6fM2akj1uzZ88e%202kultAeoANi1Y0fqdDouWbyYg/v04dw5czI83bt4wQIGiSJ3AlwL0EUQMgwdkBt0Oh0njh3LCiVL%20slZQEHfs2MFff/2VGzZs4MWLFzOsEx8fT09HRy4B+AzgKoD2UmmaxBrtg4NNwfBonLU2qlKFZGpo%208ZxkLSvs6HQ6NmjQkmp1Q8pkH1IUvbhoUfYcDJ4+fcpixYoT2EIgmcA6Ojt7ZXu/KDo6mqNGjeWb%20b77DJUuWFXgGr8JIkVD+EydOpJtKxYkA+8rlLO3unqEJJC4urtAEhZozZw77K5Um5XMX6YOYta5f%20nxvMFNQcZJ7K8d/8+eefdLe3Z1eplL5QU2bnyI8+Gpvhj6hJzZqcZGfHu0gNpuYjiqZwxVlRIyCA%20R8zkmw5wmDFLm7WY8PHHrCeKPIvUVJ1OMjmVSjdqtV0oCB6cO3dhujoXLlxgaTPXTwIMAvjhhx+a%20ytStUoU1kRo59DnAYIAtGjUiSVarVs3qL7HCQnJyMr/++mvOnDmTx44dY3R0NA8dOsSLFy9arIDP%20nj1Lb+8gSiR2LF361bP+S5cusUKFutRoXFm7djB///13+viUp0LRn8AKimJNDhnyYZo68fHx3Lx5%20M1euXPlae6IVJEVC+Vfy8TElK6HxBTB1yhRTGb1ez/f79aNKJqMokzE0JCTPkk9bi4iICLpqNFwE%208CDAhqLI4cZ8xi9oVqtWmlSOXwHsHhrKnTt3cvSIEZw9e3aW47x16xanfP45J02YkGWsIY1SySdm%20/Uem2ekAACAASURBVIyUydKk5MyM2kFBab6XiQBHDBli+UOwgLKenjxv1sdUgDIMMH68RaXSPt3Z%20jNu3b1MNmNxknwJ0Ali5YlW2bt2V48ZNZjU/P3Y2rnQUAOsD7NGxI0mySZMm6UJxF7T/+s6dO9m/%20e3eOGDKEN2/ezLTc06dPefDgQZ4+fTrX51HOnTtHBwcPOji8QVH0Zvfu/Uz5oi15Hpb0HxMTQycn%20T0okXxG4R6l0Gl1cSlGtbsyXydsfUypVmFafsbGxDAysRo2mKdXq7tRoXNm6dQcKQjEWK1acc+bM%205/nz53n58uV8O5PzOlIklL+PqyuvmimASRIJx44ZYyqzaMEC1hVFxgBMAthVpeKwAQMybdNgMPCv%20v/7ixYsXmZiYmB/DyJALFy4wNDiYDSpW5Ofjx6f7Qa1bu5a+oshdALcBLCGKHNCnD/1EkVMA1pfL%20Wbp48VzbU8uXKsXvjc82CWAdtZobLUhmv2H9enqLIle+MEup1bx8+XKuZPk31QMCTJm1CHAwQAk+%20NU3qNZqADF9s5UuVoi/ADwCWAyiHmnJ5BwLrKQgd6erkzbFSKZMBxgF8U6XilMmTSZLt27fnt99+%20S5L8+eefjcrJjgEBVQrEHLR29Wp6iyIXAhxrZ0cPBwdTjCBzrl+/TlfXUrS3f4MaTRk2adImV8H4%20UvP/bjA+6+cUxUqsUaMhpVIFZTIlR47MeCWZHQ4dOkQHhzfS7BEolV5Gl8wX1xIolSpNm/AzZsyk%20UtnF7OWwnhJJCQJRBI5SIilGlcqPoliKDRq0/M/GFyoSyn/EoEFsJgj8A+B+pCZqP3HihKlM7cqV%20WRpgWaNp5BjA2pmEKNbr9ez91lt0FwQGabUM8vZ+rZeNa1atYsPKldmkWjV+99131CiV/AtgZ4CV%20AHYE6KRQZJj2z1J++eX/7J13YBTV2sbf7Tszu5teSEJIIFTpvUqv0jsIiFJEih24KAgiAkoXARFR%20Qap0uFfFBleQJqAC0qVIBKQaCC1lf98fO6wb0gMql8/nr2TKOWfKvufMW55nCyEOB81cLqIVhdiA%20AB4uU4YpEyZk++Nes2YNXVu2pFeXLpn64O8GK1asIFxReEOEZ0wmFDHgkQwEkZX4++fLUDjj3Llz%20lChYELvJhNlgwGKJ9AlkJqMo+YkOCaGo0UikCAFWKxMmTGD//v089thjzJ07l1OnTqFpwYh8hUgK%20BsNbREYW+ctWk8OGvYyfKxiXwcg3PtZxkMnEqJEj0x1fvXpjjMbJ+mFJKEojpk+fnuf+LRYVkQSv%20ETYYKmM2t0LkBiLnUNVyvPde7upO7sTu3bvRtBi9TRC5hNXqh79/OEbjREQ2Y7e35ZFHPOmqGzZs%20oGrVWoi84TM5HECkgP73E4j01yeGZBSlNSNHvnZXY/xfxQNh/Ddt2sRzTz1FbEgIpWJi0lQ5Lpg/%20nxizma3iqQUoIUI7Edo1bpxhex988AFVVZVE/c0ZYzLRtFatuxpjamoqmzdvZt26dXnOEvn++++Z%20MmUKH330Ubp0uttITk7GYjKxUoSy+iodEbaLEKRpd3MJnD59mqlTpxJot/O+eDSBy6kqY/XVcG7x%20+++/s379ejZt2pTjoLvb7Wb0iBHk8/Mjn58fo0eM4PDhwzSrW5cSERE0bdCAhQsX4nSGYLU6CQ7O%20z/bt27Ns7/z582zZsgWHo6jPStGNpsURERjIcyIMEQNW0TBIVRQljGrVajJ58mTWrFmDy+VLqgYi%20TmrWbHRXIj05wYsvvIC/GHhJDASJeAsMEWG4CC/pCnq+CAuL0w3h7UMn0L//s3keQ8mSVTEYpult%20ncdgCEZkK540zsmItKRRo4zpnXMKt9tNq1Zd0LRqiAxH00oxcOCLHD58mIYN21CsWBX693+e69ev%20M2XKdFQ1GqOxDSL5ETmByA0Mhg6I3P5SqIbINz73YB4tW3a9qzH+r+KBMP7Bqsru3bsz3N+uYcM0%20WRurRQgxmzMt4Bj83HOM9Tn+qAgFMtAOzilSUlJo36wZRR0OGrtchDqdWRqkjLB82TJCFYUBNht1%20NY2HK1TIdAJo1aABVc1muvhcQ7IIBpFcpYJmhJf/9S9eMhi87f4gOWfD9MXhw4fJHxxMbZeLhxwO%20GlavniP32szp0ymnaRwS4ZAIJa1WnBYLrxmNLNMno1eHDyc1NZVLly7l2OWQlJRE8eIVsVoHIPI1%20Vms/ChcuS5zDwe8i2MXmYzR/xWxWefrpp9m2bRuaVhCRa/q+Y4hoWCyP0aJF51zfl9wg0GZn2203%20p/6V940Ii7L4PTRu3A6zeYg+ySWgaZWzpS+4evUqv/76a4ZfM4cPHyYiIg6HoyA2m59OPzEOkThE%20uiIyGLM5gH//+993da2pqanMnz+fESNeYcWKFRk+15SUFF3o/pj+LN5AxILRaKFy5bqoaiAWywBM%20pmKI9NXvQRKK0uqflf+d2//iceQZIsIYEZ65Ixh6Gz3at2eij8GaIULrBg0ybW/u3LnUVFWu68e/%20YTTSuEaNPI9v4cKFVNM07yp8qQilCxbMVRtRgYFs1c93i1BP0zIlnEpISKBSqVI49dXgZRGKiOAn%20gp/ZTNfWrfMcnBw5YgTP6UIkiLBFhBL58+e6nSY1ajBFz7ZJEeERRWHK5MnZnte8Vi1v7AERVopQ%20+I6JOvSOdNic4uLFi3Tv3pfSpWvRo8eTHDhwAH+bjW9FcEp4mtW93V6Qdu3a4Xa7efTR3lgshRHp%20jkgEIjMQicflypgyJLeIj4/nlVdG8fzzQ9i2bZt3u+aj4pYqQg0xEGA0EWxViIiIy9DdcubMGYoV%20q4CqRmK1+vH4409lOUGOHj0Oi0XFbg+hYMFSnDx5Mt0xt27d4uDBg/z222/89NNP2GwO3fDfvl+f%20UqhQ2XtyL+7E559/TuvW3ejU6XH++9//6lQTf/AMaVoHr9D9wYMHmThxIm+88QZFipTD4SiMqkZT%20u3bTf3z+d27/i8eRZ4gIr4nwbP/+Ge7fs2cPIQ4HQwwGXjIYCNa0LFfAKSkpdG3dmkhVpbTTSVxE%205uLXOcHrr7/uVW5ChAviqf7NDexmcxrFroE2G1OmTMnw2EULF5JfUbCI4BKPWHx33cheF6G+qjIp%20Gw3fjPD7778zbNgwHBYLjxsMzBVPyqev/mxOUSRfPn7yuZ7JIgzq25fLly/zVM+e1Cpdml5duqSj%20x+jeti1v+kzk43Q33u3/j0n6WgjwTIj79u1Lp2+cHV5+8UXiVBWr2BFZr3fzHVarRufOnpW92+1m%20wIABWCylENmuH/MfYmJK5vq+3IlTp04REBCByTQQkVdR1VAvb07bJk1oKcJJ8dQgaCJYrQUQ2YLI%20RlQ1hmXLlqdrMyUlhZ9//jlb9+MXX3yBqhZE5DQibkym16hUqW62Y+7ffxAio3yM/yFCQmLzdgOy%20wNq1a1HVfHhUzaaiqsEULVoBs/lFPMyc69C04AzjdUlJSfz444/89NNP/2T7ZLT9Lx5HnnHb7ZNV%20RsuhQ4c8LouhQ9m8eTPvvPMOb7/9doYrGfD8oA8cOMB3332XYbAwN1i/fj2FVJXT+qp9tMlEvcqV%20c9VG87p1GWCxcFWEbSKEKkqmbq6Hy5ThPyIMEaGCCEXFIxZ/+9f4vgjdcilGkpCQQImYGLrabIw0%20GAgxmahRvjwrlqc3LjlB5xYteMZiIVU8XEGVVJW5c+dSo2xZettsfC0erqKyhQuncW8dOHCAQEXh%20CRH6iOAUQRHhDRHWiIewbbhPlhfA2rXrdNrkoihKAMuWrcjVWD/77DP69euHqgahqpGoagAvvjiY%20dj7srtevX6dkySo4HPVQlF6oanC6VNC8YPDgYZhMvhXYayhZsjrg4c3p1KIFATYbkS4X0dHF8Yiq%20/OHLbtasU577HjdunG5Ib7d3CZst86+q5ORkDhw4wNKlS1GUfIhsQuQEitKcXr0GZnjOvn37WL16%20dZ5EiCpXbojIMp/xTaJNm648/HAzFMWf6OgSmbL1/gMPHgjj/9lnn2W6f/v27d5qz/j4eKJDQuii%20KDxhtxPqdLJ37967HoPb7WbevHk8N2AA06dPT5c+N3bUKFSLhRC7nTJxcRmm4WWFCxcu0LxuXexm%20M5GBgVlSR9QqXZr/6BPNbBEiRfiXj3ugs93OqJdzxwQ5c+ZM2imKdwLZIUL0XcRBzp07R7XSpQlV%20FJxWKz27dKFprVoEGQw8IZ78e7cIJTOIj8SFh9NPhAn6qvcREUIMBkpHRzNt0qQ0K7nLly+jqoGI%20bNOHvgtFCcwTU+OtW7c4ceIEN27cYP369TS4w3V448YNFi1axMyZM/NkzDLCk08+jcgEHwP3HTEx%20pb37f/75Z/r1e4YuXXpRunQNROZ6jzUYJtCp0+N57nvRokVoWhV9Ff07IsvTfM1s376dDz/8kG3b%20tnHu3DmKF6+IpsVgt4dSvnw18uUrjJ9fPnr2fCpDt8r48ZNQ1XBcrkdQlFBmznw307GcOHGCl14a%20wXPPDfa+DxUq1LtjsptBhw49M23D7XazZs0apk2bxubNm9PsS0pK4oUXXqJgwXJUqlT/viUovNd4%20IIx/kKpy+vTpdPtGDBlCtKrS0eEgXFGoW60aQ3xcMNMNBto0bHjXYxjYuzcVNY03RWikKDxSp066%20z8msAmd5xYL586lavDiVihRh9syZuN1uFi5YQAFVZbEI74oQYLcTExpKFZeLkg4HNcuVy7Tw6+LF%20iyxatIjFixenyVZ54403eNaH5+asCIF3VBtnBbfbnS6jJzU1lVOnTvHLL78QFxHBSJOJ7SL0FU9B%20VZIIhTUtnZxhhL8/x32+ZP4lQoXSpTPMGNq9ezcuV6k0/no/v0p3/ePetm0blXKo+ZsbXL16le+/%20/977Ln/11VeoagQiXyKyB1Wt4RVqOXHiBH5+4RiNLyMyE5stDKvVH5FXMRheRtOC70pT4saNG4SH%20xyFiRcSGyeTn5WYaNWosqpofh+NRVDWaYsUqYrE8qwdRb6Cq9ZkyZVqmbZ84cQK7PQiReP25HMVm%20y1h68tixY/j5hetfQKNRlBA+//xz5s37CFWNxSMGvxhFCctUa9rtdtO+fQ80rQw221Ooav40gvZ9%20+gzS6wa2I/IRmhZ8zybw+xkPhPGPEqHdHa6MQ4cOEaYoXNB/9cdFUI1GZvhYgq9EqFW6dCYt5wzn%20zp3DZbXyu/yRWVPU4WDr1q131W52WLliBQVUlc9F2CBCEVXlQ53Lf9nHH9Oqbl06NG3K5s2buXbt%20Ghs2bODbb7/NtKjn5MmTRIeE0NLh4BGHg9iwMC9d8I8//kiIXkx2VIS2dnuOaSTmf/ghgZqG2Wik%20QdWq6VbdX3/9NVVdLu8zSRUhRIQWNht1KlVKZ9T7PfYYLe12joun8jlMUdIEQn1x/vx5FCUAkZ/0%205g+jKIEZLhRyg/3791OkSJE8nZuSksKvv/6abjW8bds2wv38KOly4W+z8aZeob506cfExpYhX74i%20DB483Hs/XnllFCbT0z4T21IslgBUNZgCBYrdNYneqFGvoygN8WQy3UCkAfXqNOLUqVPY7YF4CqZA%205CwiAYh85zOWWXTt2jvTtjdt2oSfX9U0k7LTWTzDyWrQoBcwGv/lc+wyypWrDXgosCtXbkiNGk2z%20/PrfsmULmlYIj4ANiJzEatW8iyCHI5g/NAk8Kmpv5iEu9r+GB8L4TxOhbOG0bJRff/01tfz8fBOw%20KWCzUdhu55i+eq2jqowePvyu+j9+/DgRqpqG276Wy5Ut9018fDwDevWiQ5MmzHr77VxXQnZs2pR5%20Pn2uFqFx1arZnrdnzx6GPP88/3rxxTSVr4916MBIn6+ioWYz/R57zLv/s88+o2yhQkQHBdG3e/cc%20EXFt376dfLrITZIIz5rNNHv44TTHfPvtt5RwOEjR+70mgsNo5JkBAzLs49q1a9SpXBl/i4V8Dgcf%20fPBBlmOYN+8jFCUIP78aKEoQs2e/l+24s8Ovv/5KWCYCQFlh37595MtXCEUJxWZzMGeOZ7J2u91E%20h4SwSr8Hv4oQlQ1J39ChLyEyXH9ciYhEI/I6Ivsxm4cRF1fmrign6tRphchyn5/Pf7Aa/HnnnXdw%20ucqkMdxmcz5MpttjSUZRmjN+fObG89y5cyhKICKLETmIyGc4naFcuHCBw4cPpwnMP/ZYP0Sm+fS3%20mcKFK+bqWjz1GE3TjFlRQr2Lm8DAKET2ePfZ7d1466238nbj/ofwQBj/PiJ07pBWkOK3334jWNPY%20oD/R5SJEBATwyksvEahpuHSKh7vlZElNTaVi8eIMNps5KMI0g4Ho4OBMM0uuXbtGl9at0UR4QYSF%20IlTUNIa98EKu+u3Rrh1TfN7muSK0qlfPu9/tdjNt0iRqly3LI7VqsXnzZrZv306wqjJCxJv5dDtQ%203rhqVf7t095yEVrWqZP3GwNMnDiRZ3y0ABJEUC2WNMckJydTp1Il2tntvKtPyD06ZC4u8sLAgVRW%20VT4S4RmzmbiIiGyzeE6dOsWGDRtyHWvJDImJidjt9lyflz9/UUTe02/HIRQljD179nD16lXsZnOa%20hUpXh8ObppgRdu/erQurLETkbUSK+5zuRtNiOXDgQJ6vsU+fQYj0+8PAy/MUE5WRI0ficoXp7hYQ%20WYfDEUxUVBGczrJoWiEefrhplnUbiYmJFCtWAZEgRIIwGv08BYSBkTgcsdhsLmbO9GSRrV+/HlWN%20xFNFvRtVrczo0eMybfv69evs378/DZ/Tr7/+qldif4LITYzGSURHF/e6YKdNe1vPbHobs/lpQkML%20/OlCTPcDHgjjH+5yZcji+cUXXxDicuGwWIgOCckx3XFucfbsWdo1bkzB0FCqly5N9TJlKB0Tw6De%20vdOtXnt16UIFs5l2Pj/0X0XQrNZcrf53795NsKbRVfeRa2Yz69at8+4f/9prlNXdQh+IJyOqUbVq%20vOPT7yQRuutkZa+98gr1VZUr4snAeVhVmTAu8x9ZTvDRRx9RW9O8Sk4bRYgNDU133PXr1xnz6qs8%203rEj06ZMybTiNyUlBZvZzHmfa2jmcLBw4cJcjcvtdjNy2DCCHQ6C9Ik3N7EYt9uN2WzOtNAuI1y9%20elXPQ3d7DarD0YX58+fjdruJCAjgE33HbyJEq2qm7qzb2LhxI1WqNCQ2thQWS37+kKJMxG4PuqvJ%207vz581hMLhQpg1MqECkqVRSF+fPns3XrVkJCojGb7QQH5+fbb7/lxo0bbN26le+//z7be/nMM0Ow%2027vgodNIwWbrqruSbn9pHEVRwrw8UIsWLaZQoXJERhZnxIjRmba/fft2/P3z4XQWxmZz8dZbM9Pc%20q7CwghiNJkqUqJyOdn3VqlX06PEkL7wwlDNnzvDDDz/Qt+8gevce+MAyuN6V8U9JSaFs2bI0b94c%208AQMGzRoQOHChWnYsGGaoOHYsWOJi4ujaNGirF+/3rt9586dlCxZkri4OJ5++mnv9ps3b9KxY0fi%204uKoUqVKpvw6IpKOtdEXqampXL58+S/h+z516hShTidzRNglHjKwzi3Tlrfn8/NjvAhdfQzYBREU%20iyXXY3xp6FCizGYmi9DLbKZwZCSXL1/m6NGjRAcH85VPH8NFKBER4XUtIJ5q0HZ6wDs5OZne3bph%20NZmwmkz0f+KJu9Y6SEpKon7VqlR3OHhCVQlWlLuq9kxOTsZqMnFVH/91EcpZLDRu3JjPP/88x+3M%20nD6dcqrKMfFkDFVRVSbf4eNNTU3NkvQsMDAwV6tDt9uNwxGEh/4ARK5gs8UycuRIzp8/z6ZNmwh1%20Oqnk50ew3Z4rd2RqaiqNGrVGVRsgMhFVrUaXLk/k+PzM8Nlnn+Gy2aiuKJTWNJrVru39Una73Vy9%20ejVPv6uaNR/BV4vYQ7ym3hEDaMeSJUty3Kbb7SY4OD8iK/U2jqOq4eniCDkZ786dO/WvqjGIvIGi%20BPPNN9/k+jrvd9yV8Z80aRJdu3alRYsWAAwePJg33ngDgPHjxzNU5xf56aefKFOmDElJSRw/fpxC%20hQp5H0KlSpW86VtNmzbl008/BWDGjBk8pVftLlmyhE6dMs5ZzuwC/g7MnTuXrprmfYOviWA1mdK4%20lopHRbFMhHDxpCt+Lh72zf5P5P7HGuZysc/nF9NOUWjRtCkhikJJg4FA8QRFEeEFo5EWzZpRTFXZ%20Kh5yu0KqyuI7Vs1JSUl3xfR4J5KSkli+fDnvvPNOlrTROUXPTp1oYrfTTTxFbJVFaCUGFDHQufNj%20GZ6TkpLCyy++SExwMEUjIqhSrBgf+9y3dSI0qVYN8BiHEUOHYjebsZpMdG7ZMsNaj9jY2FyL9qxb%20tw5VDcbpbIbBEIbZXBCHozlBQVEcOXKES5cusWXLFo4fP57u3MuXL9O58xPExpahfv1W6QoPk5OT%209d/MM7z33nv3LKvs5MmTLFq0iE8//TTLxcCXX37JmDFjmD9/frau1P79n8NmexxPNW4qVuvjmM0O%20RDbrj+QCqpo/V1/qFy9exGp13TGBdMgR++ydaNeuBx6Bo9ttzaV+/dzVxvwvIM/G/9SpU9SvX5+v%20v/7au/IvWrSot3LwzJkzFNW1cceOHZuG/71x48Zs3bqV06dPU8yHXXPx4sU8qYt9NG7c2PvZm5yc%20THAmeeX3k/FfuHAhjR0O79sXL4J6hztn9erVhCoKvY1G4oxGwqxWhg8ZkqfYg8tu55zP2/6kxYK/%20xeLd9qUIASK8ajAQ6nRy9OhRpk+dSqkCBSgdE8PsWbNy3efevXt5tHVrWtapw/vvvZflSsrtdnPp%200qU0hig5OZk1a9bwwQcfcOTIkVz3f+vWLepVr04+EdqLeAPtC0RwGSwZpnG+NmIE1XUX2BQRAo1G%20XvURc5lgMHglGufPm0dpVeWM/mXRzm7nmQwEaMqWLZsuDTUnOHnyJC1btsVsbu01LkbjmzRu3C7T%20c9xuN5Uq1cFiaY8iDXFKEVzOoExjHbt27WLcuHHMmjWLq1ev5nqMucW4cRNR1ViMxiFoWi3q1m2e%205eSTkJBA6dLVcDiK4nAUo1SpqixbtgxNC8bPrw6KEs7Qoa/kagypqak4ncGI/Fe/r+dR1fx5ctk0%20bdoRkXk+xn8V1as3zXU79zvybPzbt2/P7t272bhxo9f4+/v7e/e73W7v/wMHDmTBggXefb169WL5%208uXs3LkzTbHMN998422rZMmS3mg8eKTzMnLv3E/GPzExkYdiY3ncamW6eHR3X3sl/Uv83XffMWbM%20GKZPn35XymK9H32U5orC97oLx99mo6mqpgkcKgYDj3fp4s1b/v333zl37lyePtePHDlCiMPBJIOB%20ZSKUyMBdchtbtmwhMjAQp9VKmJ8fGzZsICkpicY1a1LJ4eBRTSNYVXPlrrmNYvny0VU8lb23r/OA%20CE6DnY8++ijd8eUKFqSEGBHRMEp5jKLgMJnoabPRy2YjzOXy3p8+jz7KTJ92d4hQLgMuptq1a2ea%20V54d2rTpjsj7Po/pG0qUqJbp8WfOnMFq9ccuDsaJgY9EiBAjgzIQxlm9ejWhqsoLZjOtFYXScXF/%206gRw8+ZNLBYFkV/0a0nG4SiVbbZbcnIyO3fuZOfOnd6Fz+nTp/niiy/y/IW4fv16fQKpiaKEMmzY%20qDy1s2rVKlQ1GpHPEPkSVY3jww8z5tL6X0aejP+6devor3PpbNiwIUPjDxAQEAD8/zD+X375JePG%20jWPOnDm88vLL9HvsMRYvXvynxhpu3LjBs/36ERMYSJDJhNNmI8hk4hf5I/0zKigIt9tNamoq/Xr2%20RLNY8LNaaVi9eo4nnuTkZE6fPs0rI0bwvE866C4RCoeHpzv+6tWrhLlcrNWP+0KEEIeDmTNn8rCm%20edM6PxehcERErq55x44dBBgMvCQewrqTItwUob0YcZrsGWoGRDgcGMWOyBFvQNFoVBk9ejRTp07l%201KlT3mNHDBtGL58MpZkGA01r1kzXZsuWLfOskTBjxixUtQoe6uMb2O1tGDAg82yvS5cuYTJYeF7+%20+FrZIkJcBsHzopGR3gw3RGhlt/Pqq69y69Yt9uzZw+LFi+9p4sMf7pbbgewPEHFiMtlo0qTdXy6b%20+ttvv7FhwwYOHz58V+0sXLiIhx6qTvHiVXn33btPD74fkZntNEsW2LJli6xdu1Y++eQTuXnzply5%20ckW6d+8uYWFhcvbsWQkPD5czZ85IaGioiIhERkbKqVOnvOfHx8dLVFSUREZGSnx8fLrtt8/55Zdf%20JCIiQlJSUiQhIUECAwMzHM+oUaO8f9epU0fq1KmT1fDvOSaMHSuzXn9d2iUlyRqbTSIfflg+/ve/%20xWg0/qn92u12ada2rayYP18+TU2V8NRUaWY2S3GTSYJtNjmXkiIVY2NlxEsviZ+/v+z9+GM5k5ws%20ioj03rVLhgwaJO/Mm5dlH9988410bNlS3LduyU23Wxq53d59RhEhg3OOHj0qwSLSQv+/gYjEmkyy%20b98+qZCUJCZ9eyUROX3hQq6u+b3p06UNyHsiUkFEiopIsogoBpFX3xwvpUuXTnfOxRs3RJNouSpx%20+pZCYrHESqNGjaRKlSppjn1u8GCptWSJNDp/XgJFZKPRKF/OmpWuTT8/P0lISMjV2EVEAGnevJl8%20990P8tFH4SJikAYNWsmECa9lek5AQIA89FAJse770bvNKiJmc/qf6aWEBCmi/71aRP5zE/lkzNsy%20btwUAatYLLUkJWWr9OrVSd5+e3Kux5/R2AoXLiYHDw6X1NQqIjJMRDZLamqsbNgwSHr27C8rVy7I%20VZvJyckyatRY+eKLzRIVFS6TJ78mMTExOTp327ZtsnPnLomNjZHY2NgM71FO0LVrF+natUuezr1f%20sXHjRtm4cWP2B+Z09vB1+wwePNjr2x83bly6gO+tW7c4duwYBQsW9K6IK1euzLZt23C73ekCvv36%209QM8sYD7NeB77do1VIuFeH2ldUuEYg7HX5Yd8NyAAWncH3tFCHU4CDSZiBFhughPGI0EKwpTeV89%20kwAAIABJREFUfY5bK0JMaChLlizJlO7h6tWrhDqdfKaf840IqngotFeKUFLTMkwHPXv2LP42G6f0%20886KEGS3s2zZMiJVlUPiYRl90WymSc2aXL16lW+//Za9e/fidrs5ePAgg/r2pc+jj6ZzC/Xp1o0p%20InwrwvO6379UwYIZrjAvXbrEqlWrCFBVbGJD5Fv98rditfpx4cKFDK87MTGRJUuWMG/evEyrgQcO%20HMi0aZlTGGSEixcvUrZsDRQlFKvVRbduvXOsJb1nzx78rVbe0QPUJVWViXfoKF+9epW4mOI4DX7U%20EAWrKIjsQOQCIk484iYgcg4RJ337Zky4llucPn2aGjUaYzLZEPGtxs0btXXXrr1QlEaIfIrJNJrg%204PyZPitfDB06Ak0rhsgINO1hGjVq/f+atTM7ZGY7c2X8b2f7XLx4kfr162eY6vn6669TqFAhihYt%20mqYU+3aqZ6FChRg0aJB3+82bN+nQoYM31TOjDIisLuCvwtmzZwm02dJU+DZzuVi9evVf0v+rI0fS%20x4d3Z4EINoMBfxGO+IypqdlMZbMZt3hEWAJEaG0y0cDhoFShQhkGD3/88UdKOJ1pYggVHQ7qV69O%2081q1mPPOO9y4cYNly5bx/vvve9NxT58+Tb3q1QkyGqlisxGpKLyuywrOeecdHDYbFqORhytUYNOm%20TUQHB1PJ5SK/qtKqUSNCHA5GGQxMF48u8XIf9tBvv/2WEFXlfRGWiRCjqizIQNvg559/Jjo4mMZO%20J5XsdpwimMWGSUIwGhSWL88du+edeOmll3jttdyJgLRt210XjElF5AqqWpXZszMnNLsTO3bsoG3D%20hjSqUiXDqvDatZths3XFQ+v8OCK3K3H3IVI0TSaMSDVstvBMaSDcbjcrV65k/Pjx/Oc//wE8nDwL%20Fixg3bp1GSYoTJ8+HUVp5eMC+oyIiKJMnjyZ9957L0exh6SkJEwmKyJXvGN1OFplW8vx+++/Y7Fo%20+sQGIkloWtE0cq73E9avX0/+/MXRtCCaNm3PpUuX/vIx3LXx/7vxdxt/t9tN2cKFedVk4pK+Ig5x%20ONKtGI8cOcL27dtzHXz7+eefaVKzJoXCwmjdoEGaOAh4inEK5ctHV5uNF0wmAux2wm02FPGwY97+%20BfW0WIiJiKCC00mk0egt9nKL0MNq5dUMAtPnzp3Dz2bjmPxRjBZkt3sn4mvXrlG1VClq3Q7gahqf%20fPIJBUJDec5sZo4IRWw2Bt6RLZOamurltqlVtiwzdI7+6yLkN5vTqIV9IkLV4sXTnL9x40baNGjA%20IzVrsmTx4gzvW7vGjRmnZ/S4RehusVCrWjVGjhyZJ1bPO/HGG2/w4osv5uocj9LVDz4G+C0ee6zf%20XY8FbvvenYgkeeMaIi5EfsXDzxPGH7n1GxEJwWptQNGiFalcuSEzZ872TiZnzpwhJqYURmM4BkNV%20VLUIHTs+iqYF43B0xOGoTJUq9dIVud2u3NW0xths/bDZArHZXFitA1DVFhQqVIorV65keR3JycmY%20zTZELuvjrYXBEEn37j2zjJ/Fx8ejKKH4FtG5XA28E9f9hAMHDuh1BOsROYvV2oe6dVv85eN4IIz/%20X5HOlhV++eUX6lWujNNm46ECBdKkG7rdbgb26kWoolDO5SIqKCjHNNKJiYkUDA/nDaORgyK8bDJR%20ulChdKuuixcvMm3aNMaOHcvu3bsplC8ftURoLsJOET4UIVjTOHjwIF988QVxoaHs9pkY3hJJw+Pj%20i1nTpxOqKLRwuQhXFCa8/rp339SpU2llt3u/ej4WoXBYGJ186J+PiBDscGR6jWEul9dlhgjVJG0W%20z7cilC9UKEf3yxeVixblW5923hPhsfbt0xxz5swZjh49mqditnfeeYc+ffrk6pw6dZpjNL6pDykF%20u71Vlhw4ucGVK1d0QfUfEXkKkaqI2BBxYTTWxGr1w2DQEHEgEoKHKlrDQzexDlUtwcSJU0lMTCQ8%20vCAizyPyOSIdEGmsu41uF1CloqoNeffd9F8t169f58MPP2TatGnkz18Mkf94jbHd3pHJOVBs6917%20IDZbSURCEVmLR5zmIaZOzVxsPjU1lSJFymEyjdAnvHn4+YXflzQNM2fORFF6+ywCbmAyWf5yF9UD%20YfxdRiMDe/e+p8VJ9wqrV6+mlKaRoD/pOSJE+/uzYMGCbDOBvv32Wyr6MF66RSjocGTL2XLw4EHK%20FCqEXTw57ZWLF0+T4dGlTRuKGo20FeFt8aSkLs5kBQ0eFssVK1akqZY8f/48PR59lNd8DOwxEUJU%20ld42m3fbWRFcWfDg1K9ShfH6Cv13EQrb7QRZrSwTD1tpaVVlkl44mBsM6tOHzjYbt/R2q6kqM6Z7%20jEdqaio9ejyJzeaPqkZRrFiFbJWtzp07R+vW7ShQoBj16jVn4sSJdMyC2TQhIYERI0bx6KN9eP/9%20D3C73Rw9epTQ0BiczhpYLPlwOqPp1++Zu86IuXnzJuvWraNq1ZqIqHgI3z7UXT2DMRq7UKpUFXbs%202IHLFYbTWQqTyYHISB8DtJUCBUrpXDq+jJtJiPgjouBR9fJsNxheZuTIrFMpAwPz84emLhgMoxg2%20LHstiZSUFMqVq4HIWz7j+IqHHqqe5Xnx8fHUrNkEpzOE4sUrZSp49HfDo5VQx+crZS8OR9BfPo4H%20wvg/IUJBk4khzzzzdw8nHcaPH88LPqRdl0Wwi1BO03guE+nJ2/jhhx+I8dH/TdTdLjnlbMloJXH0%206FFCHA7GiYdULlKE5o0a5Solde2aNQSpKoVVlXARToiHtbOX1Uob3Wc/SzxVxDUMBmKCgti0aVOG%20bR0/fpyi+fNT2OEg0GZjUJ8+fPrpp9SrWJFqJUowdeLEPKXLJiYm0qJePTSLBbvZzIBevbh+/Tpf%20fvklzz//PKpaWfcru7FYBtO0aftM2/r1118JUlSaipF2YkUROzabk9q1a2d4/PXr1ylatDw2WzdE%20ZqKq5Xn66cGAxzddqlRVrNY2iKzAau1JWFghRo9+LdcVw7evs1Spqjgc1bDZmumunh+9RkUkPyIJ%20WCwe/YWrV6+ya9cu+vbtj8Hwko9x/S8FC5blyy+/xOms5GOYriPiwGIJxGJ5Gg8fzwlUNTbbGo3O%20nZ/AZuuEyEU8pGyROa6N6N17AAbDaJ/xraB8+YxlJBctWkxMzEPYbOEEBxfipZdG3TU1yZ+Jmzdv%20UqZMdVS1KUbjUFQ1MkPN5T8bD4Txf0uETiIUyZfv7x5OOqxdu5aHNI3L+ls8SzyUBJdEUE0mVq5c%20mSkDotvtpm2TJtRTVd7UV69PdOmS47737t1LlRIlCFBValeowNGjRxn1yitpcvV3iFAsMjLHbSYm%20JhKoqmzXz39JBIsIFqORR+rU4fLly3z//fcUzZePfAYDvUX4SDzEcj/99FOGbd66dYuffvopTb79%20vcLvv/9OYmIily9fpmjR8jidFbFYohGZ6GNY9hMeXjjTNp5+8kme9vnCmSgGVAkiJiYG8Bj7AwcO%20eBMc1qxZg8NR08eAXsBstnHz5k1+/vlnXebwtm/ejUghTKYOOBwh2boEP/54GVFRxQgIiOTxx/sz%20Zszr2O3tfPqajUhd/e8jeETl/0NkZFr9gYMHD6JpwRgMbyAyD1WN5b333ufGjRsUKVIOi6UXIksQ%20qYXTGcHWrVupVKkuJpMNi0VhwoSMNaR9kZiYSJs2j2KzOQgIiGDu3A+yPec29u/fj8MRgsEwEpHJ%20qGpYhv771atXY7eHIXKbGG47VmsVXnzxpRz3lRncbjdjx75JcHABgoKiGTlyzD2r27lx4wazZ8/m%20tdde+9t4gx4I419cPIpO5ePi/u7hpIPb7eb5/v0JsFgoKEIBEfaLR7TEJUIZTaNCsWKZluonJycz%20c+ZMnu3fn7lz5+bYL5iQkEBkYCDviXBOhIlGI4UjI3l52DCG+gRUd+dy0jx06BAFfSgsEKGOy5Xu%20hxnqdHLS55hnzWbG3SVL6N3gmWcGY7P10o3kW7qB9Bhgo3EitWplXr7fpXnzNNoJX4ngFCdhYWGM%20GzeOIFWloKbhstl4d9Ysli5ditPZMo3rxGy2k5iYyNGjR1GUCH0Ffdv4l0JkKwbDFJo375zpODZv%203oyqhuOhMDiGojxCsWLlEZnk09dPeHzl6xEpjcVSAk0LZsOGDbjd7jQLjR9//JHGjdtQrVoj5s//%20ozL68uXLDBz4Ag0atGX06LFp3KnXrl37y1bV+/fv56mnnuHxx5/iv//9L9evX2fbtm3s2bPHa4Sb%20NOmASEv+0Dbw3IPQ0PRV2bnFnDlzUdWH9C+o/ahqWaZOffuu271f8EAY/wYi+BkMrF279p62ffny%20Zdo3bYqfolAwLCzPFZ3g+aGFulxMFg8VwUDxBDdTRehpszEsl5kj2eGbb76h6h1iNnEOB+vWrSNY%2005gpnnzx0qrKm2PHZtnWgQMHeLR1a5rVqMGE8eMJUFVvMPWQCMGKki4VNzooKE1QubvNxpQp2a8W%20/yx4jMQifTi3EKmO0RiFy1WN0NCYLF0uc2bPpoTFwinxMLBWEzMOm4LJZEERM6v1azwqQoDNRkRE%20YTy+9ymIfIfN1pX69T3ZHG63m6pV62O3d8UTDO2LSHl9TKsz5JBxu928995cHnqoPCKv+DzSIzid%20wahqSUR+QyQZszyKU1QigiLo1etJlixZwi+//MJXX31FQEAERqOZ6Oji/Pjjj3Rs3pwYTaOKnx8F%20QkLua+nCEydOEBlZGJerLJpWgKZN25GcnEybNt0QeQRPkPv2ffmG/PlL3HWfDRq01b9+bre7lmrV%20mtyDq7k/8EAYf3+bja+++uqet922cWN6Wa2cF0+BU6iq8v333+e5vQMHDlC/cmUCTCYa6CtyxJON%208+gd1M93i71795JfVbmm93FJv0+nT59m586dtGvcmMZVq2arIvbLL78Q6nLxpsHAahEqqipd27cn%20SNMo7XIRYLfz/pw56c6bPXMmMarKVBEGms0UCA39WzMvxowZj6o21H3YSdhsHWnXrisbNmzINv3Q%207XYzfOhQVLMZi8HAQ4WK8NRT/RExYhWzVyr0lAgmURFZgcgmRIpjtYbSs+dTaTLSrl69ysCBLxAT%20UxazOR8eNsuf0LSyTJ8+M13/AwY8j6pWRKQ1Il19jNHnFChQkrZtOyFixiwWaorKzyKYRBj63HO4%203W5Onz6ti5l8qX9pzMXlCqaWqnJTb+wtg4G6FXOnkHUbZ8+epW/fQTRq1J6JE6f+KVkrdeo0x2R6%203Tt5q2o9ZsyYwY4dO7DbA3S3z7OITMFmi2DevPQcT7lFx449MRjGee+3wTCVRx7JuNj0fxEPhPG/%20cuUKzzz5JEXy5aNK8eLZkkrlFJrV6vXVI8Igq5VJkybddbtP9+1LF7udJBGuike9asrEifdgxH/A%207XbTs1Mnj0qY0UhJTeOFgbmv6Jw8eTJ9fLhufhYh1Onk8uXL7Nq1K8uc+RUrVlCtTBkKR0bSo2PH%20bDNq/kwkJSXRtu2jWK0ubLYA6tR5JMfVtbfhdrtxu91cv36d6KAQRISqIoTprrx3RTBIAx/jnIrF%20onldem63m82bN7NmzRpOnz6dI5/y9evXdRGYS3gqdQsh0hGRf6EooaxZs4YlS5bQwuHw6hzcEsEm%20nirg23TMfn6+4wKr2ZEmU+u4CFE6F1dukJCQQEREHGbzc4gsRlVr0Lfv09mfmEuEhxdGZL/PNUzi%20ySc9/ezevZuOHbvz0EMVaNGiQxq9kLvBwYMHcTpDMZsHYDY/jcMRkqHO8P8qHgjjH65pNLHb2SfC%20KvEEF+/FQ4oKDPQGNt0iNNK0bDVjc4LExESa1a6Nn9WKZrHweOfOf4ofNTU1lcWLFzN69GhWrVqV%20p2DVlClT0qRuHhEhzOXKUd9VypUjzmSijwjPmEwUzZ8/1wb3XuP8+fOcPXv2rgJ3E958kxYWC376%20F9U0EcLEgGY0YjEX110w1/EwXVpwucLp1q0PjzzSHk0rgsvVFIcjhM2bN2fbV0JCAmaziic+cQC7%20BBIiRhxGM41q1yY1NZXffvuNfP7+TBHhOxG6iNBKPEptLRo1YvXq1ZjNfoi8iKfa9wQmk43yqkqC%20/m6/ajKl01fOCZYsWYLD4auPewmTyUpycjLx8fF88cUXfPzxxyxfvjydBsFtuN1u9u/fz+7duzNV%20R2vYsI2uE+xG5BqqWjPDOgPw+OpLlapJ2bK1WblyZa6vyRcnTpxg3LhxvP762DxlY93PeCCMfw0R%20RvkGF02mexJcXLJ4MWGKwvNmM01VlSolS3orU+8Wbreb8+fPp6HAuB9x6tQpwv38GGs0slyEcqrK%20qJezz9WuWb48ZXUD9LAIzUR4WI85/F1ITU3NUJgltxjYpw9TRIjWV8x7RQg0W3RK4Xy6v9+KJz++%20PyInsViaYzZHIXJTf01Xkz9/sew74zZtQ3ccUpS3xBOsvyFCdU3z6vzu37+f/E4nBUXoL8IVEZqJ%20FbPJrleTDsbDu+PEZgtm8uS3GNCrFwE2G7EOBw/FxORJ9nHhwoU4HK18jP9VTCYrS5d+jKoGYbFU%20QcSF1VoKVQ1mxYq0xjgpKUlXIYvC6SxOwYKlOHPmTLp+4uPjiY0ticMRh90eQocOPTJcMM2d+wGq%20WhhPwHsNqhrh5Qv7B2nxQBj/t0XSaOK2Frkn7hnw8KmMHz+eOXPm3JXh2LZtG01q1KBq8eKMHj78%20vs5DvhOHDx+mZ8eOtKxTJ9sYAcDHH3+MQzx1CYinBiBShAqq+rcZ/5nTp6NZrVhNJupUrJih5nNO%20MX/+fMqpKiXEQ2v9pNVK97Ztadq0vZ4Ln6qv/gvyR1XsMd0vffs1vYLFouSovytXrtCjx5M4DEYv%20XTf6guflYcO8x3311VcoYqC2OCkhTlQpjdlcEIPhTZ9+Z1G1akPvOb/++iuHDh1KVyB569Ytzpw5%20Q0pKCjdu3GDIkOFUq9aEHj2eTHPvLly4QHBwfozGMYisR1Ga0L59dxTFH5Gdep9nEAlH5GNU1T/N%20uz9x4mSdxO0WIm5MpkFERhajWrUmDBkyPE120pw576FpQRiNFurXb5nhwqlixfqI/Nvnet+ldetu%20ObrP/9/wQBj/IiL4izBehF4iuAyGNIRVN2/eZNeuXRw8ePAv0fK9EwcPHiRY03hfPIHjWqrK4Kfv%20vV/0fkH/p54iQiQN2V1REaJDQ/8WKo6NGzeSX1U5KsK/RShi0MifL4ZDhw55jzl69Chz585l5cqV%202VaKu91uXhg4EKPBgGY2U6dSJS5dupSuolXkNf5gufwKg8EfkVOIuDEax1KuXK1cXUej6tUZq1dD%20J4inUNBX5/bmzZtYrRqeLKNPEDmP0RiCyEKfMa3JNmNl2dKl+CkKwXY70SEh1KjREEVpicg6LJbn%20KFCgONeuXfMef+zYMVq3fpTy5esydOgrHDlyBFWNSBNjEGmCyDqsVmcaErNu3foiMlM/JlGfMAch%20sg5FaUmzZp7iO0+aawSeArZrWK29adasQ7qx16jRlD+yukBkIp07p5VITU1NZezYCVSp0oiWLbvc%2011lOfyYeCOMfLMJzIrwgHqHyQJvNm3p48uRJiubPz0NOJxGKQtfWrf/yVfe4ceN4xqfK95gI4Tnw%20m+cWP/zwA0uXLuWHH364523nBlOmTCHUYGCoCD+JME4Eh8GQqc/3z8bYsWMZbDKxWARVAhCZgcgr%20OJ2hHDlyhC+//JJgVaWbplHN4aBu5cqZ+p590bhx4zQ0HaVKVcdDqwCePP7aeJg1h6AooXTv3hOL%20RcVuDyY2tqSXBTWnOHHiBMWioynkUw1952Jm3ryPUNVQnM4OKEo0msWGSSLwMH3uQFGKM2tW5kyi%20P//8M8G6OhziCWKL2H3cVeB01kjDzHsnbt26hZ9fuD4BgSdQG4zIeCIi4pgxYwbPPTeYxYsX37Hy%20/wSRij6G+yZms4OdO3cyZswYjMYhPvvOomnpKRGWLFmCyeSPSDlEmqCqQeloHp5+ejCqWh2R/2Aw%20TMDlCiM+Pj5Xz+JBwANh/KeKEGAwMNRopJSm8XTfvt79zevU4TW9ovWGCA+rKrNnz/5Lxzhp0iSe%208MmY+VGE6KB7y+Uxafx48qkq7Vwu8qkqk+7gev8rkZiYSKlChShgNBImgr/R6PVN/x344IMPqKtp%20FBEXHrKy26l7/+KFF4ZSPH9+PtE3porQQFWZO3dutu127do1jWzk7t27cThCEHkYkbKI1EHkNUwm%20jRUrPBTSiYmJnD59Os/pkElJSezfvz9LY7V//34WLVpEx1ateMFsZoYYyC9O/MVJySLFs/z6XbVq%20Fc19+KQuiuAhiLuhb3LjdFbLNqNm06ZNuFxh2GzRiNgwmRyEhxekUqU6KEoDRMaiaWXp1+8ZGjdu%20g6pGYbdHYTCU4Y9q5RuI2LHbg2jWrCWq2tRn3+dERaWNmVy5coWoqCJ65tEqTKY6NGyYPoXa45KK%20974HdntP3n77wSneyikeCOM/SIS4qCjGjBnDypUr07zccWFhHPT5/pwgwrPZcOrciW3bttG3e3ee%207NEjT4LQZ8+eJSooiMEmE7NFiFNVpk+dmut2MkN8fDwBdruXHTNehAC7PR3981+Ja9euMW/ePN56%206y2vJmtqamq2OfUZ4fLly+zduzfduYmJiSxbtowFCxZw9uxZli9bRv2KFalXoUIaquekpCQaVq+O%201eCPyFaf1ePrDBjwHAGq6q25QIQhJhNjxozJdlxPPfVUOqPx+eefoyjR+iSTjAi4XGXz9N7cLe6s%20TP5ahFqlS2d5zq5du4hSVS8d+B4RzEYHitIMkZVYrYOIjX0oR/Gv69evc+jQIc6fP89vv/3Gpk2b%20cDiKee+LyCWsVicXLlzgwIEDbNmyhZiYElgsg/DEShoj0gmR31CUKOLiyqBp9bDb+6KqwekCuatX%20r8bprO/zfBO9ldW+UNUARE56j1OUbsyYMSP3N/h/HA+E8XeIZLqab1G3LqP1lf/1PKz8N23aRLCi%20MF48BHJOq5U1a9bkepy//PILzw0YwOMdO7Ls448Bj4F8vFMnAlWVmJAQPspgdex2u5nzzjs0r1WL%20Li1bZqhRu2PHDsr5rNYQoazLdU+1Wu8WK1esIEBVUcxmShQokGM/66IFC/C32ynmdBKkaV53w6VL%20lyhZsCD1HA7aOBwEaxphdjurRVgjQrSqsnzZMm8727Ztw09xIhKHyNeILEFVQ9i2bRst69fnaYuF%20ZBEOi5BfVTMVOfHF0KFDed2H4ho8zzQ4OBqD4V1EEhCZS1DQ35PiOmf2bMqqKqf0FXwDVWWkT4A4%20M/zr2WfJr6q0cLkIUVU+mjePl19+lYcfbkHv3gMzLdZLTk7OMBsuNTWV5ORk1q9fj8tVx+c1daMo%204WmyjM6fP0/37n0wGAIQeVV3B4HT2ZEPP/yQhQsXMmPGjAxF3letWoXT6VvPcC1D4z906AhUtTwi%20SzEaRxIQEPG31qD8XXggjP+ILF7okydPUiw6mhJOJ/ny4PNv37gxM0SoKUIVER4RwWk2s2vXrrse%20e9/u3Wlrt3NGhO3iUa260+hMeuMNHlJVVujurWBNSxOoBA95WYjDwef6W/+5eARlMuMLcrvdzJ45%20k4fLlKFhlSpZ+m/vBY4cOUKworBTPEHgmQYDxaKjsw2+x8fHE6Qo7NOva5MIQZpGYmIiLw8ZQi+r%201RtUnixCJZ/Jb4kILevUATwVtRH+/iwRYYKYiBI/jOLyunbOnz9Pg6pVMRsM2MxmmjdrlqNCobFj%20xzJkyJB02/ft20exYhWxWFSKFq2QY/2Gew23282IoUNx2GwoFgv9evbMMe35zp07WblyJUeOHMlR%20P0OGDMdstmMyWWnUqA2JiYme/keMxmpVMZmsNGvWnoCASAyGmYgcxWweQvHiFdO5wNxuN0FBUfwh%20PnMSVc2XbXX9lStX9IKzoYisRVGa0LZt+kwft9vN22/PokGDtnTr1idTlcAHHQ+E8c8ON2/eZPfu%203Rw6dCjX2T4t69ShhwgtdX8wIrwvQs0yZfI6ZC/yBwbys4/BGinCS7ru8W0UDg9Pw5HzotHIyBEj%200rW1ceNGwvz8CLDZCPPzY+PGjZn2O+vttymmqnwmwlIRQhXFS7l8+PBhXhk+nBEvv5ytbkBOsXTp%20Uto6naSIcFo8Faguq5WLFy9med7XX39NrTv4iQo7nezfv58nOnVits/2rSIU9vl/rghtGzYkOTmZ%20BQsWUNQn5oIIJUSoU7myt6+UlBQaVq9OPVXlZYOBgqrKhGw4j2bMmMGTd6iU3Y9wu90sXrSI3l27%208q8XX7wnSma++OijBahqaUTOInITu70LPXs+xYIFC3VitHhEErHb29KhQ3cqVqxLcHABGjZsk+mK%20e+vWrfj758PpLI7N5sfEiTnTSz59+jTduvWhevWmvPzyq/elxsf9gv8Xxv9u8PHSpQSYzYzzMRyH%20RYgNCbnrtkvHxrJGX/XvEqGT1crEO2geCoeHs8un7z4GA2Xj4igbG0uP9u3TCFunpqZy7ty5bIOJ%20VYsX5yufNieJ8FTPnuzdu5cQh4MXjUaGGo0Ea9o9EcTYtGkTUXY7ESKEiCctVzGbM9SB9cXx48cJ%20UhSvjOQPIvgrCgkJCcydM4fyuq/+hghtrFb8TSamiKfiNkSvKahSsiQFVRVNhPN6OxdECBShsA+b%206WeffUY5h4MU/ZhTItjN5iyNx4IFC+jcOWMWzpSUFKZNm07Xrr0ZM2bcPSsOzAveHDuWYqrKTBEG%20WCwUypfvnmrGPvZYP0Sm+8ytuyhQoBTdu/dF5G2f7d8RG5vzRdO1a9fYs2fPPZ+s/oEHmdlOo/wD%20ERHp0LGjPNa/v7xrMMhZEUkVkUlWq1SrXv2u2/7X669LN4NBuolIGxH5UkS6du2a5pinnn9euqmq%20LBeR8SKyWERaHT8uc44fF9eaNdK8bl1xu90iImI0GiUkJESMxqwfn8VikWs+/18zGMQc+zPtAAAg%20AElEQVRstcqbI0fK0GvXpKPbLUfdbom6dk36du8unvcka1y6dElmz54tb731lhw7dizNvgoVKsjV%201FSZJSLnRGS9iNiNRjl37lyWbcbExMiYN9+USooiNfz8pL6qypwPPxSXyyWP9+olDfv2lfxms/iZ%20TGJu2FBWffml7OvSRX7s3FlWff65rF+zRkofPixHr1+XuiJSWkR6i0hlESluMEiFihW9ff3+++8S%20YzCISf8/QkSMInLjxo1Mx+fn5ydXrlzJcF/nzo/LsGErZNGiCjJmzHapW7e5pKamZnm9fxbGv/66%20rLt+XZ4SkbeTk6VsQoKsWLHinrVfoEA+sVq3i4jnPTEYdkhERD6JigoTq/V7nyN3S3h4WI7bVVVV%20SpUqJSEhIfdsrP8gB/hr56C8468a6qvDh2M3m1HMZhpUq3ZPVk6Pd+rEs2YzbhFSROhgt/PKHfEL%20t9vN+++9R6u6dWlYsyblNc27Yk8VIUpVc805snLlSvIpCjNFGGswEKxp7Nu3jzb16zNBPHUTs/TA%20aSGjkclvZq0z+9tvv1EwPJwOqkpfu50Qhyc3+zYOHz5M7J0aAH5+fPHFF+naOnr0KGvXrk3jJz95%208iQbN27k9OnT6Y5PTk7OVAynYeXK3hTOFBHKimA3GAi32ylftGgal0N8fDwhDgfLddfUi2YzNcuW%20zfK6v/nmG2rUqOH9f8Xy5bRv1Ij2TZpgsbjwCKd7cv4djmJs27Yty/b+LGhWq5d5FBF62e33NLUx%20ISGBwoXL4nDUweFoh8sVxvr165kxYwYhITFoWmNUtStOZ+g9qUFJTU1lx44dOWJk/QeZIzPb+Y/x%20zwBJSUn3tEK1RsmSbPT5Uc4XofMjj2R6/I4dOyjq45q4Lh5Zx7wUqKxfv57HO3bkyR49vCR48z74%20gGCTiSE+Y/pOhOJRUVm2NfT55xnoU8Q2V4RG1ap59yckJOCy2bwpt7+JEKYo6TJ+5n/4IcGKQlO9%20VmHsqFG5vi5fPPPkk/S02UgVIVmEjjYbA/r04cCBAxm6nLZs2ULZuDhCHA5a1K2bbQbIjz/+SMmS%20JQFYMH8+BVSVj8SjLKeKAZFd3vnO5aqSowyiPwN9unWjqaKwTX82IQ4Hx44du6d9XLt2jRUrVrBg%20wQLWrVuHwxGCw9EVTatBVFQhZs6c6VVqi4+PZ+3atWzfvj3XMbikpCTq1WuBphX2ajHkJCj9D9Lj%20H+P/N+LJHj3oY7WSqgdBmysKo4YPz/T4lJQUGlSrRitFYZYIdVWVR9u2vWfjmT1rFjajEZMI9cWj%20N7BVhDBFzdL33btrV2b6TBjbRKhwh6rah3PnEqIotHC5iFBVXrsjaH3lyhX87Hb2622czWSCyA0S%20EhKoVb48MZpGtKrSoFq1NLQEd4sTJ04QpU+MVYsXZ73PPXhNBLuxBCLfYTK9SmRk4Tynex47dowt%20W7bkmQTw5s2b/B975x0dVdW18T197p2WQCohEEhCqIYeutKLSi8C0kQEaaJUEUVACLxIsfAKVkQp%20CoKiFAEBKSJNQEGaCoKUgAihpGd+3x8zjBPTC8jn67MWa5G599R77z7n7PLssU89RY2ICFrWq8e+%20fftIT0/n+++/Z9++fXmKZs4LNm7cSNeu/XA4QhGZ7nHnNJs7MHv2bAA2bdqExeKH3d4ai6UMvXo9%20ka8F4LXXXkNRmvNnFrZZ1K/fskj6/7+Gf4Tw///K2nf16lXqV61KKVWluE6HVQSjVssjbdtmayBM%20TExk+tSp9O/enVfnzi0yqort27cToqocc++Sh4rLdbKEqJgM5XnhhSlZlnM6nSxevJgoVeW4e1ff%20UlEY9/TTme49fvw4K1euzPLof/LkScK8VFqI0NjhKDQ3e1paGkeOHOHo0aNFnmTkjz/+wO6m6Ygp%20X55NXn2PFaF8mUjKlq1Ky5adCsSYCTBu3ETMZj8cjlrYbAF5ooHODUlJSTRs2AqLpQw2WyXCw+8r%20FNFdamoqgwcPRq/3w0WdEYtIcf5MJD+VkSNdLrEuF85N7t9vYrFUzJer8eDBIxCZ6fWaHCUw8N5L%203/r/Af8I4a+KsGHDhr+7KwVCWloaz48fT3Wzmatuz5V2isLYp54qUH27du3ihQkTePnll/Nll4iN%20jWWkl+rmdxGMokXkQ0Q+pUGDzOqo9955Bx9VRa/VEhUaip/Vit1sZmCfPvneTSYlJRHkcPCFu/19%204srLcCeSuhcV0tLS0Gq1pKen885bbxHujsd4y933wgbZ7dy5E4slDJHL7sfyBX5+oYUmJ5wyZZqb%20qC0VEScGwyg6duxVoLrS09Np0aI9Gk0IIqu8hPJUXCkqf0VVI/j8889JTU1Fo9HyZ/5iUNXH8hV0%20+d5776GqtRG5jogTvX4MLVt2KlDf/9fxjxD+k0SIycU4dy+j+0MPscj9NSSL0EOEAKORprVrs2vX%20rlzLvzpnDhFBQQQ6HBTX63lOo+FRk4nIkJA8LwDvvfceTVTVE8vwpQgWCUEE9Pox9O49kOvXr3Pi%20xAkSExPZtWsXwarKYXFRNo/Q6wuUDMQbO3fuJNjHh2BVxUdRWFXIRBzgOpn89NNPHDp0KFvDcGFg%20tVqJj48H4IP33+fBBg3o2Lx5kezQ3333XSyWXl4C1YlOZyy06qpTpz6IvO1V7zeUK1erQHXt2bMH%20iyUCkXp48yaJvIKIBaNRJTZ2puf+yMiqaDTz3Pf8gqqWyBf1RXp6On36DMJk8sFiCSUqqjoXLlxg%208eIlhIdXo2TJikyeHHtHUkn+01Ag4Z+YmEjt2rWJjo6mQoUKjBs3DoArV67QrFkzIiMjad68eQYd%205bRp04iIiCAqKirDUX7fvn1UrlyZiIgIhnvRHCclJdG1a1ciIiKIiYnJlgFR3PrV6uXzlhjjXsTI%20oUMZbDCAuBJxNBaX7/8icUX0njhxItuyH7z/PlGqyn5xBTlt9lI9PGoyZYobyA6//PILlcLCqGEy%208aiiYNFoUJRq2GzNKFEigtdffRW72UwZq5VAh4PBgwczwt1nRLgmgsVozFNbv//+O4P69KFZrVo8%20M3hwBiN6SkoKZ86cKZBf/JdffkmD++6jWtmyTHruOZKTk+ndpQuBikJ5m43ypUplqX5xOp0cP36c%20w4cP5xp78FeEhIQUWKWTG7799ltUNRSR8+5pXkFgYJlC1xsb+x8UpTW3OfSNxuF07doXcNlenntu%20Il269OX11/+bqxDdvHkzDkcDRN5EJAqR9Yh8jNkcwIYNGzKVP3bsGCVLlkNRAjEarbzySsE4dS5c%20uMBPP/1EWloaa9euRVVLIvIVIntR1erExhZtWtR/Igq887+9+0hNTSUmJobt27czevRoZsyYAcD0%206dMZ645WPXLkCNHR0aSkpHDq1CnCw8M9R9datWqxe/duAFq3bu3R38+bN48nn3wScNG0duuWdeJk%20EcEiwmuvvZbnQd9r+P333ylfqhT1LBYUES54CfDBRqPHWPbjjz8y8fnnmTxpksdbo0urVnzovrek%20iCcgChGe02h4IQcD8m0cO3aMIIeDXiYTDY1GfC0W1qxZw8qVK1m5ciWHDh3CT1E44q53jQjFVJVG%20XieFzSKUDQzMta2kpCSqRkYyxGBgnQg9zGaa1a1baFXGnj178FcUVroNzvVUlYdataK+qpLg7uNk%20nY6H3JQP3v1p3PhBVLUkFktZKleOyZe6rGLFinc0r+vkydMxmXyw2yvh4xNcJARxycnJtGjRHkUp%20gdUaTkRENAcOHCAxMZFKlWpjMvVA5C1UtR59+w7Ksa5r165RvHgoriCvqYiUw2QK4vPPP+ebb76h%20X78nGTBgaAZOqrS0NH777bciM7736PE4GYPJtlKxYt3cC/6Po9Bqn1u3blGzZk0OHz5MlJfv9IUL%20F4iKigJcu/7pXhTDLVu2ZNeuXZw/f57yXjv2pUuXesLlW7Zs6fGLTk1Nxc/PL9sBPJ+HtIL3Ms6e%20PUuVsmUJMBoxiTBQ/kyE8oiiMG/ePPbu3YufxcJorZandDoCbDaOHTtG/x49mKbReE4NrcSVZH2z%2021smL77l3R56iJfddSDCBJ2OQX36eK5//vnntPoLzUKIqlKvWjXqWq30VVX8VJW1a9fm2tbOnTuJ%20ttk840sVIVhRCu16OG7UKCZ69e97EfwUhRlevx2XzJHZL774klv/neLeBT9Jz54D8txu3bp1i0TF%20kxMuXLjAwYMHM3gLpaWlMWLEWHx9Q/D3L8Nrr/03X3U6nU5++OEH6tZtjMnkh9kcQOXKtbFaq/Mn%20bXI8BoPqUWtlh6NHj1KzZmOKFy9FkyZtOXfuHF999RWq6o/Iy4hMxWLxK5Jo8awwcOBwNJrnvV7P%20ZdSq1fSOtPVPQnbCX59bEJjT6ZTq1avLzz//LE8++aRUqlRJ4uLiJDDQFcEXGBgocXFxIiJy/vx5%20qVOnjqdsyZIl5dy5c2IwGKRkyZKe30NCQuTcuXMiInLu3DkJDQ0VERG9Xi8Oh0P++OMPKVasWKa+%20TH7ppbzGrt2TePyRR6Tjr7/KxPR0uSIitURkoIgYDQbZbbfLvEcekce7dZOXbt2Sge4yATdvyszJ%20k2X0Cy9Io88/l4sJCWJ0OuVbnU4aqKr4OhzyxiuvSExMTK7t/37xolTyiuKtlJ4un1y44Pm7bNmy%20cjAlRS6KSJCIfCcit0DWbd0qmzZtkitXrsi4Ro0kKioq17a0Wq2ke7WFiDhFRKPR5D5ROSDu99/l%20iEYj/iB9ReSKiJhUVdZoNDI8IUHMIvKJTicVypfPUG7fviOSmNhZRAwiIpKS0k0OHhyf53YdDofE%20x8cXqu+5ISgoSIKCgkRE5NatW/LDDz/IwoWLZdGiA5KYuFVErsvYsV0kODhQOnXqmKc6NRqNLF68%20XA4etEty8jkR0crx4z3E9XRvPwtVNBqDpKam5lhX+fLlZe/ezRl+e+SRJyQhYbaIPOrut0lmzHhN%20li17N6/DzjNGjRomS5fWl5s3E8XpdIiqviqxsUuLvJ3/FeQq/LVarRw8eFDi4+OlZcuWsmXLlgzX%20NRpNoT/o/xUc+P57eTc9XTQi4ieuz2XtffdJy5Yt5dtRo6RYsWJy/do1KeVVphTI99euSVRUlHx7%206JAs/vBDSU9Pl2+7d8+TEPZGs7ZtZdqPP0rVhARJFZGZqioD2rb1XK9YsaI8NW6cRMfGSiWTSX5I%20TZV3Fi0Su90uHTvmTdjcRo0aNcQSFib9T56UNsnJskRRpGadOlK6dOl81eOND95/X9Z/9JH0Alkr%20IrNEJFlRZOYrr8gXy5dLxMaNUlyvl0SbTTYsWpShbHR0lGza9KkkJXUXEZ0YDCulSpXyWTWTJe6G%208L+Nn376SRo0aCGJib5y48ZZgeoiUkZEdJKQMEaWL1+TZ+EvIrJ79yFJTOwlIkYREUlN7Sd6/dei%201U4Xp/MBMZnekFq16mS54coNSUnJIuLw+sVHkpJS8lz+8OHD0r//CPntt9+kXr068tZbc8XHxyfL%20eyMiIuTAgV3y5pvvSFJSvPTsuUZq1aqV7z7/Czfyc3yYPHkyM2fOJCoqigsXLgAudr3bap/Y2Fhi%20Y2M9999W6Vy4cCGD2mfJkiUMGjTIc89tT5fc1D4TJ070/NuyZUt+un5PIKZiRd7z8vZpYLGwcOHC%20DPe8NmcOVVWVQ+KKuo1UVZZ8+GGRtJ+WlsbTgwdjM5lwKAoTxozJoIM/c+YMtStVwqDVYjYYeDkX%20uofccO3aNUYOHUq7xo15fuzYQpOeBfv4eMjvnCI01usZOXIk4FJvHD16lL1792aZgCQhIYG6dZth%20sZTFaq1AuXLVsuWrzwpPPPEEb7zxRq737dmzhw8//LBQqo+YmKZotbPdqo1ERGIQeRcR0OnGMGRI%205tiKnDBkyDOYTP3dah4nRuMwOnbsSYsWHYmMrEnfvk/miT4hLi6OHj0ep0aNJgwdOpKbN2/y9tvv%20oqrl3D79a1CUEL744os89SsuLg6HIwiNZj4ihzEaH6d+/Rb5Gtu/yIwtW7ZkkJXZifkchf/ly5c9%20njwJCQk0bNiQTZs2MXr0aI9uPzY2NpPBNzk5mV9++YWyZct6hEvt2rX59ttvcTqdmQy+txeCpUuX%205mjw/f+OgwcPEuzjQ2OHg0iLhU6tW2cK3nI6nUybPJnwwEDKBQfz+it5o7gtCjSsVo0XdTqcIhwT%20IbgIfNiLEorBwDUv3f4Qk4k5c+bkuXx6ejqHDh1i//79+Y5P8H7ns8Pzz09BVUOx2bqhqiWYMWN2%20vtq4jcwJ4l9CpDYGw+MUK5Z/r6Nr165RoUJNbLZobLbqhIffl6+FD1zff1hYJfT6ZxD5ErP5ERo2%20bEV6ejoLFrxFhQp1qFKlAR999HGe61y+fDk228Ne40xFr1f/5fEpYhRI+H///fdUq1aN6OhoqlSp%20wn/cO8ErV67QtGnTLF09p06dSnh4OFFRURki+m67eoaHhzNs2DDP70lJSXTp0sXj6pldwoXchP/F%20ixfZunXr35Y8PK+4cuUKX375pWchvFfgdDrRa7UkeQnXQWbzPeVd1aVNG3qZTJwTVyIbP0W5awlU%20pkyZwrM5JBP65ZdfMJv9EIlzT99ZTCafAmWOatCgFTrdS+56bqAoNejUqTP/+c9/siS9ywuSk5PZ%20vn0727ZtK9AJbPPmzdhstb2MxKmYzX658k2lp6dn+56vWbMGqzXGq85L6PXmOxKn8b+MAgn/ewk5%20Cf8vPv+c4qpKfYcDP7OZmX9Jufcv8obQ4sX52i34U0SoZbV6EpLfC4iPj6dnhw4E2GyuZOx58Doq%20Krz66qsMziEn9I4dO3A4YrwdpbDbKxWI3fL06dOUKlUem60cZrNfvnlx7gS+/vprbLZqXoI6CZPJ%2016P+/SuuXbtGs2bt0OkMqKoPr7+eWWWWnJxMdHQ9zOZOiMzCZKpE1669Ck1lsm7dOlq06ETLlp3v%20OiOA0+lkypTpFC9eiuLFS/Hii1P/9mf3jxD+3glNbiMpKYliFgu73F/cORGCFIXDhw//Db0sGG7d%20usWyZct4991371ggUV6wZs0a/FSVR6xWoq1WOrZq9W8EpRvvv/8+PXv2zPb6lStXsFr9+TP69TMc%20jqACs8MmJydz+PDhbIMe7zaSk5OpUKGm23bwEYryIG3adM72/nbtemA09nPbLI6hqqXYtGlTpvtu%203brF8OFPYTT6oCj3YbFUpmHDVgXOzLV27VoUJQiRhYi8h6IEZkkpfqfwxhtvoqpVEDmMyBEslqr5%20ds8tavwjhH9YYGCmY/TZs2cJUpQMvult7HY+/fTTv6mn+UN8fDxVIyNpZrXSw2IhwGYrkrzBBcXJ%20kyf54IMPWL9+/V0T/EuWLMFm80enUwkrWeZv48PPCZ9++ikPP/xwjvds2bIFH58gDAYLxYuXzETZ%20kZyczIQJk4iObkR46fJ0atWq0IR2dxPXrl1j2LBRNGvWkRdemJKj3cThCEbkjNdn+QLjx2cdiFil%20Sj23sHapk1S1OfPnzy9QH5s0aY/IB17tvkOrVl0KVFdB0LhxO0SWe7W/ivr129y19rPCP0L4D9Hr%20Gf+XRNopKSkEOhwemt2TIvgrSo5UCfcSpk6ZQk+TyRMM9Z4IjWvWzPb+06dPs3TpUr788ssshfPG%20jRupX6UK94WF8fzYsfmmMcgNTqeTbdu2sXz58iJJiL1hwwZEbIg8iMgwRGwYtKYMkaLZ9aMoaZuz%20w/Xr1/n+++9ZvXo1jfLAaeR0Orl27VqWR/327XtgMrVE5FN0MpRiohKoKKxevfpOdD1H/Pjjj/To%200Z82bbqxZMmyIq+/bNloRFa7BaATRWnHq6++muW9NpsfIoMQmYSL4mIS48aNL1C7LuH7oZfwfTdH%204e90Opk0aRoBAWUJDAzn5ZfnFkpN07lzbzSa/3ja12hm0a5djwLXVxT4Rwj/V0QY3K9fpmtff/01%20AXY75Ww2HGYzb+eDPfDvxrAnnmD2XyJWK4SE8OWXXzLxhRdYsGCBxwC2efNm/CwWOttsRFuttG3a%20NIN+dP/+/fi7GSf3itBQVbOkXC4onE4nfbt2pZzFQnu7Pc/RvjmhceOmiHTw+ljXoxE7T7kpP7LC%20iuXL8VFVTDod0RER+c5wllds3LgRP6uVCjYbVqORUqGhBa4rPj4evV5FJMEzVptUY5wIzWNiirDX%20ueOnn37CZvNHo5mGyCJUNSJLnXxhsHnzZlTVD0V5DKu1CZUq1c5ysV69ejVarQ8iL7oXgBAUJYJV%20q1YVqN01a9agqsGILEJkIYoSmKPe/5VXXkdVoxH5HpHvsFjKs3DhogK1Da5F1WYLQK8fgl4/DKvV%20/29XQf8jhH8ZVeWzzz7L8vrNmzc5cuRIkSasvhtYvnw55VWVs+Kiee5uNtOwenXKqCoTNBpaqCpN%20YmJITU2lXEiIJ11hqgj1LBaWLFniqeu5Z5/lOS/6hqNZ0BwUBuvWraOy1erh0NkuQpCPT6HqvP/+%20xoiM9xL+p9GIheFu+o+/4tixY/irKt+5ff1nazTcFx5eqD5khYSEBPysVk8Gtg0iaDWaAuvg4+Pj%20MRgsmYT/8yI0qVGjiHufMyZMeAGt9hmvOd9FyZIVirydEydO8MYbb7BkyZJsPYwiI2sgstarL09Q%20r979hWp37dq1NG3agebNO+aqVouJaYHI517tL6Zly8KpiU6dOkVsbCzTpk27J7wPsxP+uUb43ksY%20PWOGtPWKSPWGxWKRihUr3uUeFR6dO3eWkz/+KFFTp0pqWpq0feAB2btpkxxPS5NSIuJMSJA6R47I%20+vXr5bfLl6W+u5xeRGqnpHhoMkREFFWVszqdSFqaiIhcFhHFbC6yvp49e1ZqOZ2iuP+uJyKX4+Ml%20NTVVDAZDgep85pkR8vXXfcWV2r6MiDwlOo1I7wEDsrx/79690lSrlWruv0eAjP/1Vzl+/LisX79e%20AOnUqZOHMqSgOHfunFhBGrj/ri6uRO/Hjh0rUJSy3W6XNm3ayvr1HSQ5ebDoZJOY5Li8rygS+/TT%20ea7n+vXr8tVXXwkgzZo1E7vdnu++pKc7BUxev5g8SeedTqdotdp815kVIiMjJTIyMsd7EhJuiUiI%201y+lpWZNW6Habd26tbRu3TpP9/r62kXkjOdvjeZX8fUtXPthYWEybty4QtVxV3BXl6BCIK9dTUtL%2046WJE6lfuTIP3X9/hgTj9zLS09NJTU3l5s2bmHQ6D4smInSxWvnwww9pGhPDc+4grF9ECFVVtm3b%205qnj/PnzlCxenBE6HbPElfT9ww8+KLI+fvfddwSpKifc/Zqr0VCtXLlC1/vaa/MwGHzQiIniPiVy%209M7YtGkTFSwWEt19OCSCzWQi0G6nv8nE4+7/Hz16tFB9Onr0KFqNDY1o8BEzC0QQkULlkU1OTubZ%20ZydSsWJdQvxLcX/16ixZvDjLe7dt28bUqVN5++23PWq/8+fPU6JEBDZbc2y25pQoEeHx+3c6nWzZ%20soUPPviAH3/8Mcd+HD58GIvFD5EFiKxBVe9jxIhRREZWQ6PREhAQdtfyED/zzLOo6v2I/IDIBhQl%20KMM7fafx3XffYbH4odWORKcbjs0WUOh3515DdrLzHyf8Rw8fTgNVZYsIb4qLJ///W+LnB2rVYrjB%20wG8ifCKuRNxnzpzh3LlzxFSujKrXoxqNzMvCgHb27FnGjRpFt/btGT16tIdGu6jw9oIFWIxGfEwm%20KpQufdfn1ul00rtzZypaLPSwWglQVe6vU4eXtFrPYjlTo6FHu3aFaqdChZpotZNwsYDuQERFr9cX%202HUzP3C5C5ZEpxuDqjajVq0HSElJoXfvgej1oz0qCr1+LI8+OgCn00nPno9jsURhtT6CqgawePHS%20HNvYvXs3TZu2p1atZsyZ8yrBweHu5CupiKzFavXP1oe/KJGamsrTT48jKMiVCvPviCs5fvw4L744%20icmTpxR5wvt7Af8zwj/AZuOU1655iMHAzJkzcy94D+Hy5ct0aN6cQLudahERmaiE4+Pjc/TimTlt%20GiGqSnerldAskqgXFsnJyVy6dOlvC15xOp1s3LiRhQsXcuTIEdo1bsxyr2e+WoRWdQvO837z5k10%20OhN/BjSBxdINh8ORa0TrsWPH2Lp1a77pE27D6XRiNtsROeZuOx2rtR6ffPIJDRo8iMinXvrpz6hf%20vw1ff/01Fks5RG65f/8es9nucQZYvXo1gwYN58UXJ2dpEzt9+jSqGuJVLzgcze5qEN26deto1Ogh%206tVrzbx5/6Vt2+5UqdKAIUNG3hWvrv9PWLt2LVWrNqJcuVrMmDEr1+/wf0b4h/j6ctjrLe6bT/6X%20n3/+mcd79qRjs2a8NX/+3x6dl19cuHABHzcFAuJKtO5nNheJW+bdwM2bN1m5ciUff/wxV65cyVOZ%20N15/nWqqyk9udVgtVWVuHjObZYX09HTMZhsiP7pfo2Ss1vsIDQ3lyJEj2ZZ75plnUZRAHI76WK3+%20bN26NcP1W7duMWLEWGJiWtC375NZLhApKSlotXr3ieP2wtObd955h4kTX0JVmyNyE5FbKEoLnn9+%20MkuXLsVm65xBeBsMVq5evcrcua+hqmUReRmjsR+lSpXPxNsfHx+P0WjlT7/8m6hq6bumMt20aROK%20EojIYkRWIOKPRtMVkS2YzZ1p0aL9XenH/wfs2LEDRQlAZCUi21DVqkyblvPm9n9G+M+aMYMoVeUd%20EcbpdIQUK5bn4+u5c+cI9vFhklbLMhGiLRamvPBCYbp913HgwAEq2+0Zgt5qORx88803+a7rxx9/%20ZNGiRWzatOmOLYKbN29m+vTpLFmyhLi4OCqGhdHEZuNBm41QP788eUs4nU4mTZhAgM2Gv83Gc6NH%205ytA7bvvvqNGVBS+qkrjWrU4deoU7733PqoahKIMwGqtQZs2namdQ67l7du3Y7GUQeSKe9q/xNe3%20hGfenE4njRs/iNncGZE1GI3DCA+vkqUXTL16zTEYhiFyCZF1qKofJ0+eJCUlhb9yeSgAACAASURB%20VK5d+6DTmdDrzXTt2oeUlBROnDjhTqjyHSJONJp5lCpVAafTic3mj8hRRH5FZBp6fQVeeumlTG3O%20mDEbVQ3FbH4Ci6XSXaWUaNeup9v+cPuV/QSRFp6F12CwcO3atbvSl3sdAwcOR2SG11x9Q9my1XIs%208z8j/AGWfPghvTp0YPjAgVnSJSQlJTF10iS6P/QQE8eP9xwr58yZw2Mmk0donhAhyOEosjHkhjNn%20zrB8+XI2b95c4OjaGzduEORw8Kl7DOtFCLDZ8u0Cu3TxYvwVhe5WKxUsFvp27ZpBGFy9epURgwbx%20YIMGPDuyYEfzWdOnE6aqjNTrqWuxUKl0aQZ65Qt+SaOhftWqhRZCCQkJjBo6lAZVqtC9bdsM7ppX%20rlwh2MeHD0S4JEKsVkvF0qVJTU1l//79/Pe//+XTTz8lPT2d5s2bZyAr9EZuSdh/++03zObiXjt6%20JzZbzSypyS9fvkzTpu1QVV9CQytkMoDfunUr03wvX74CVfVBr1coXboix48fB8BotCCyB5FARIYg%20MgKj0ZFlFPnOnTt5/fXXWbNmTYHnfM+ePSxbtixfRtNOnXqTMT3jMkRau/9/Hb1eKbStJSUlhbi4%20uP/3dCUjRoxGo3nWa67WUqFCnRzL/E8J/5zgdDpp17w5DykKi0ToajbzQK1apKWlMXv2bAYajR7h%2084tbcN4NbNmyBT+LhXZ2OxWtVjq3aVPgF3XXrl2E+vmh6PUE+/rm23siPT0du9nMIfc8JIhQ3mJh%208+bNgOtDql2pEv1NJj4VoYvZTMuGDfMlMBITE1ENBs6620gRoaxOx3ivE8sWEYI0GoYNyHu6xazQ%20uU0bOioKW0SYotNR2t/fw0S7ceNG7vdKXekUIdRiydLw17lzZz766KMs29izZ49bb37WI8CCg/+M%20Pzh37pxb+Cd7Cf/qmVRDhUF6enoGOuT4+Hjq1m2CRhOBK3r29jD/S7NmHYqs3dtwee6UwmbrhKIE%208Pbb7+Wp3M6dO1EUP/cC8BYajQ96fUtcAWiN6NWrcM9/xYpPUBQfTKZiBASUvmNpJu8GXAF6AWg0%20ExCZi6oG52ok/1f4u/Hzzz8TrCgku7+ENBEiLRb279/P6dOnCbDZmKPRsEaEGFVl/KhRRdJubogI%20DvYEcCWLUNti4eOPM3Kjnz9/nj5dunB/1ao8/eSTGXK9/hVOp5P4+PgC7eDOnTuHVaOhjAgx4grm%206maz8aE7qcy3335LJas1Q37eoHzm57106RK+XrQWiHC/CP5aLX+IK+CtvQjDRbAZjQU2oN64cQNF%20r89AVd3SZmPlypWAi2q8rJfr6GV3e1nZG/r378+CHKLHZ8yYjclkx2qNpFixkAy7a6fT6U6m3g6R%20lRiNAylXrlqW9MXHjx9n69atWRIZ5hUXLlwgokQJmlutmDU+uCJeb0/BOmrUaJLvOlNSUli3bh0r%20VqzIxLF16NAhFKWEl9rrGCaTLcd31Bs7d+6kQ4dHefjh7qxYsYIRI8bw0EPdefnlOYVi+Tx16hSq%206ofIfne/luLvX6pIaU+cTic3b968a2qyEydOMGTI0/TpMyhLsry/4l/h78axY8copaoeP3qnCFVs%20No9L5JEjR+j20EM0r12bWTNmFPkxMTU1lYnPPkv18HAa16jh2ZWb9HpuegmoYUYjs2f/mQzk5s2b%20RIWGMk6vZ5MIj5jNtLn//jvywnVp04ZObrXXchGKiVDMbObYsWOA62RR+S/CP1hR8hXN6HQ6iY6I%204AWNhqsifCqCnwjltFr0IphE6OY+dQQpCr/++muBxnLr1i3Mej3xXs+7kc3G6tWr+f333xk6YADh%20xYpRWq9nlEZDeYuFCaNHZ1nXM88848lpkR0uX77MkSNH+O2333j99dd5+eWXPSqYxMRExo17gUaN%20HmbgwKeyVMXdNhrb7XUxmXwZMWJErh5GWWFI//6M1OtBhEUiGKSk2yZwBFWtwcsvz81XfQkJCVSv%203hCrtSY228M4HEEZ+JfWrFmDw9HCa4EBVQ2566yk165dY+fOnR5ur88++wy7vU2GfilKIGfPni2S%209g4cOEBwcDg6nQmHIzBPwvhu41/h70ZaWhr1q1ZlgNHIVhGeNhiIjoi4awkkRg0dyv2qyrciLBHB%20T1X54YcfaFS9OlPcAVynxRXAtX37dk+5DRs2UN/LkJsigq/JVKBkITkhPT0do07HLa+v5RERBnip%20XpKTk6lZoQIDjUY+dy9EzevVy9dCtH//fgLsdnxFUESoKMIOEVaI4K/XM1Nc9BQj9XpqV6pUqEV4%20UN++NFRVPhBhoNFI5TJluHLlCtEREQw2GlklQmujkejISD7//PNs65k0aRITJriYKS9cuEDz5h3w%208ytNjRoPZAisiouLo0xQEI8oCkMMBvwsljwZ3F1G47Jeu+f1iPhgtwfmm6iwQ9OmfOz1DB8XLTqN%20jWLFSjFhwqR8z+fs2XMwm9siko7IVkRaEhgYxrlz5wBXfIlrh/2tR+3l5xdaYGrmgmDv3r04HEHY%207bVQlAAGDRrBunXrUNWSiPzh7tdhzGZ7oVOKgus78PMLxeWl5ERkM1arf5F/k4XFv8LfC1evXmVQ%20nz7Ur1yZft26cenSpSKrOzeE+Pryk9dHOUqnY8rkyZw5c4Zq5crhMBpRDQZe+4t76ldffUVNm82z%20204QwV4IdUh2cDqd+CiKJ4rXKUILi8Wj8rmNP/74g2EDBtCqbl3GPPVUvg2+FUuXZqkIPUWY7jUf%20L2m1dGrdmuZ16hAeGEjn1q2Ji4sr1JjS0tKYO2sWjzz4IKOGD+fKlSt89dVX1PKazyQRfHJZTOfO%20ncuwYcNIT0+nQoWa7oCrn9BoXqdYsZIeO8JzY8cy2Mtw/aEIjfPA35OV0VjEgEYzhfbtM+cSuHbt%20Gv27d+e+sDAebtw4wwIxMzaW+1WVeBFuitBMhLpaLZXLlMkyx3FuGDbsGVxeJisQCUYkFpEnKVYs%20xLMArF69GlX1xWTyISCg9F2nJg8NLY/IR+65+xwRFaPRH4PBgckUgt3eDkXxZ9GiosmJfeLECazW%20MhlOFQ7HA3c1f0Be8K/wv0cQHhjIXq+35TGj0ROE5nQ6+f3337PkSU9KSqJG+fL0N5lYIkILRaFH%20+6L1f962bRthAQHoRQjWaJgqQleTiaqRkUUaaON0OtG5U0YeEyFQhN4i9NLrCXI47hhLpzc2bdpE%20jJfwT3afpD755BPmz5+fKbAO4L333qN3796cOXMGszkQ7yAws7mOhz3yyb59ecXrGe8VIbpMmVz7%205DIal0TkN49+WiQCkdXUrdsqw71Op5NmdevS32RivwiztFpC/fw8qqS0tDT6duuGTgSjCH3dC1wd%20m61Awunjjz9GVSsiEorIRs+49frBTJw4yXNfWloaly9fvuvxMenp6Wg0WlzeVNcR8ffq53bMZgfv%20vvuuRwVXFLh69SpGow2R0+52rqIowX87i+df8a/wv0fw1oIFlFZVXhPhaZ2OksWL5/mYeO3aNcaM%20GEGXVq2Y/tJLRXqkjouLw99q5Qu3Dn+YCMVUlenTp9+RhNr3lS3Le24J8r0IfkYjQ4YMKZB+uyBI%20SEigcpkyPGUw8IUIHRWFCqGhhKsq/VWV0qrK1IkTM5RZuXIl7dq148qVK2g0ZkSuuj/6FERKehKQ%20rFq1inBV5QcRzovQUlEYM3x4nvo1ffos9HorIiHuHfY6VLUOM2bMynDf5cuXcRiNpHktMs3s9gxq%20q0uXLmE3GDLYO+rYbAVKbZiamkpwcDlE/HDRH99udhIjR47NskxycnKmgLI7iTJlKuNKCnMAkUp/%202ZHXZufOnUXe5pw5r6GqJbBYemKxlGX48DG5F7rL+Ff430NYvXo1A3v3ZvSIEezevZtz587dlZ3S%20li1bqBIWhr/VSqdWrTJ4k2zYsIHGXi6PiFDaYrlju/Dvv/+e0OLFqWS342syZWtkvZO4dOkSg/r0%20oWWdOgx67DH8zWb+cI/9olsN5B0g+NVXX/HAAw/gdDoRMSNSFZFpiDRDo4nMYKB/be5cgn188FVV%20nuzXL8esV1n1q1+/J1AUHxTFh6eeGpNJR3/9+nVUg4Fr7v6mi1DDas20q+/YqhVtFYXPRBhuMBRY%207bN3716s1ihExiHS0G08/gKz2T/LwLcpU6aj15vR61WqV294V1Srhw4donjxUDfVhYLIL+5X+Sxm%20c/ECOw3khv3797Nw4cIMNrp7Cf8K/3sM169fp1ndugSYzRQ3m+ncpk2+BER+8fPPP+Onqnzu3o0O%20Nhho2aCB5/rBgwcpqapcdwuT38Tl8nhbj30nkJCQwMGDB+/abj8n7Nixg5i/LH4VbDa+//57zz37%209u2jevXqAAQGlkVkLCKjEHkVVa3GqlWrWLduHXUrVaJK6dJMfPbZfLkppqWlERs7k2bNOvLEE8Nz%20FZjDBgygtqryurhiLepFR2d6hxITE5kwZgyt69XjyX79srUR7dixgwULFtC2bTeCg8tRqVKdDDEI%20O3fuxG6vjov4bQIiFdFoimXp+upKqBLhVl+lYzCMoHnznOMK4uLiGDLkadq27cH8+W8WeDOUkJDA%20oUOHeOmlWBQlALv9QRQlkBkzZude+B+Kf4X/PYbhTzxBL5OJNHH5tLdWFKZNnnzH2nvnnXd41GLJ%204C1k0GozCIshjz1GBYuFAYpCKVXl5djYO9afO4mUlBR2797Nnj178qwa++OPPwi02/nUvYteLEJI%20sWIZdsknTpwg3J04ZsuWLVgsftjtD2GxlKN9+x588803+Lt32ftEqK+q+TrR9Or1hJve+CMMhuGE%20hkblGNnqdDp5+623GNi7N1OnTMnRLvPDDz/wySefZKmPHjXqOVQ1DJ2uPK7I2iOIrEBV/TzuvQkJ%20CZQuXQG9fhwi32AwDOS+++pm6TU0fvwERCZ6raNnsduDsu3btWvXCA4OR69/CpGFqGp1Ro58Nqep%20yhOOHj3KqlWrPGNevHgJJUqUw9c3hAEDht3Rzda9gHXr1jFmzLP/Cv97DY2io/nKa5e5WISurVrl%20XrCA+OSTT6hvtXriG06KYDWZMuywnE4n69evZ968eVkaPP8/4OrVq1SqVBurtSJWawWqVKmTZ16Y%20Xbt2UTYoCK0Ivno9MZUr89VXX3mux8XF4efn5/n7t99+Y9WqVezYsQOn08nQJ59kotcz/V6EcsHB%20WbaVlJSUwd0wMTHRzSR63SM0bbYmBU5n6I0ZM2ajKEHY7W1RlEBmz3ZRga9bt44yZaIRcSAyFFcu%205d897ZtMgzOQIu7fvx9FCUSrDUCnC6BOnSZZukjPnz8fVW3htoWcQ2QhUVHZ56VetGgRFsvDXovF%20RQwGpUhjbLZs2eIOQtuByC8oSksGD36myOq/1zBz5hw3od/kf4X/vYa+Xbsy2mDA6TbE9TaZeHbk%20yDvWXnJyMo1q1KCVqjJeo6GUqvLf1167Y+0VFk6nkwVvvEHPdu0YOWxYnnXGAwYMw2gc4PbEcWIy%20PcaQIXn/yF+ePp0qisImccVh+KuqJwAwKSkJg8GQpUpi1Kjn0OtMPOEl/L/KwssnLS2NJ3r1wqTT%20YdLp6NW5M8nJydy6dcst/L3SPNpasWLFCsCllnvxxUnMmDEjX37kZ8+exWwuxp+0E79iNvuyfv16%20Nxnc57gSqTR3LwI/eNpX1Q68+eabnrratOmCTve8+3oqivIw06bNyNRmcnIyVavWQ6Pxdddp4Mkn%20h2XbR5eL6yNewj8evd5UqMjev+Lpp0cjMtWrjSMEBUUWqK7Dhw8zb948li5dek+eHpxOp5vT6bbN%2041/hf0/h4sWLVAwLo5bdzn02G3WqVLkjXjXeSEpKYsGCBUx68UUPT0922LdvH63q16dWuXKMHzky%20k/okPT2dDz74gPHjxrF48eIiN1iPeeopaqgq74kw1GAgMiQkT54jdeu2ImNO1lU0aPBgntu9LyyM%20XV4CfKoITw8Z4rluMplISEggLS2NaS++SL2KFalRsSJmcwQi36NIMYaKlpkilFBVPlq2LEP9M2Nj%20ecBtW7nlVve9MG4cAO3b90BRHkRkPTrdCwQEhHH16lVPMnStdixG4+P4+YV6Mnjlhl27duFw1Mzg%20+WKzVeHxxweg0XjnTv4JkWK4vIxmYDT2yUT/XKZMVUT2epV5g+7d+2fZbnR0fbTaWPci/BuqGpYl%20iR24AuYcjiA0mtmIbEVRWtG9+2N5Gt9tJCcnExv7H7p1e4z//GdWpvd18uQpGAwDvPr+BeXKZX8a%20yQ6ff/45qurvZnttRI0aje65BcBFC27gTx6pf4V/ljh06BCNqlUjzM+Prg8+WORBUzkhISGBrVu3%20sn379rsaCflXHDlyhHfeeYc1a9aQnp7Ozz//jL/VytsifCNCc0VhcL9+nvudTid9u3UjxmJhkgi1%20LBYGPPpokfUnLS0Ns17PJS+J1dpqZXE2KQ+9MWzYKMzmHoikIZKK2dwtW/1xfHw8Pdq1w99qpXzJ%20knzxxRfUiIxko1e74zQaxnqdyAICArhw4QLjR42inqqyVYTOIogM9+i3tfIUZq0+g8roNv4aebtW%20hGa1agGuxXn06AnUrNmUzp17exhpo6MbIrLcI7h0uuGMHp03nfgff/zhTtm4xV1+IxqNhVGjRmE0%209vMShl+51T4qOp2DEiXCMlEzdOzYC4NhuFugJ6KqTZg9O2uaCL3ejMgNT/1G4zBmzZqV5b3gol1p%200aIjlSvXZ9So5/IlUNPT02nc+EEUpQ0iC1CUlrRs2SHDhuTSpUsEBISh1/dEoxmDyVSc2bNnExZW%20GZPJSq1ajbP1Bvriiy9o3borbdv2wNe3BK4IZxBJx2JpynvvvZfnvt4tNG78EEbjY+7d/z9A+Be1%20HjouLo4gh4O33TrwYUYjDatXv+sBKpcuXWL4wIF0atGCWTNmFOlxNzcs//hj/BWF3hYLVd1sonPm%20zOEJL2rriyI4FMVT5vjx4wQriocC4oYIAV7cPtevX2fHjh0cPnw4x7lMSUlhxKBBhPj6EhkczPvu%20jyg1NRWjTscNLyHZxWLh/fffz3U8N2/epE6dpqhqSVQ1hHr1mmdrCO364IP0Npk4L8Imt4pnemws%20JVWVN0SYpNHgb7NliJyNjIzk2LFjlPT19URBfyKCQSJxJVkBkQ+IiKiaZZtD+vfnaTfnDiK8oNPR%20p0uXHMfk0st777jn0L//kBzLeKNJk9aI2HH56Aeg1XbhkUf6uYXhQERi0et9MRhauXeLaZhMj/HY%20Y6420tLScDqdXL58mYoVa2GxlMZs9qdt20cyEaR9+eWXTJ8+nWLFSiHymbu/SWg0FZgxI7OKKDfs%202rWLN998M9tTA7iM2apamj/pspNQlBIZntvVq1cpWTISvT4ajaY+RqOPO2PaCkT+QKebQtmyVTLZ%20GVauXOlma12IyDxELIhs8DwLg+HpXPme/g5cu3aNDh16UqxYaMGF/5kzZ3jggQeoWLEilSpV4pVX%20XgFcPOjNmjUjMjKS5s2bZ3AJnDZtGhEREURFRfHll196ft+3bx+VK1cmIiKC4V5BL0lJSXTt2pWI%20iAhiYmKyJIMScfHgFGV2oVWrVtHGiy8nXVyUCYVhU8wvbty4QflSpRhuMLBMhEaqysA+fe5K206n%20k2IWC/vd408WoarVyuDBg+mmKJ55OSaCvxe19d69e4n+S8KYijYbBw4c4PDhw5QsXpzadjslFIUm%20deuyYsWKLAXw2BEjaKYo/CzCLhFCFIUPP/yQ+Ph4enfpwoOKwlYRZmk0BPv45FnXnZ6ezokTJzh5%208mSOi4/FaPT49SPCUDeZ3po1a+jXtStD+vf3eLvcRs2aNdm9ezelihenrQjV3Dv/0hoVgyEQh6Me%20Pj7B2dIGX7x4kciQEJrbbLS22QgLCODMmTP89NNPzJw5kzlz5mRKPjR69AQU5X5ETiKyC1UNZd26%20dXmaC4A6dVq6BfEFXK6aK2nU6GHi4uKYOHESw4ePpHbtpogsQJVmGMSEKj6EhkYRE9MUrVaP1Vqc%20RYs+JC0tjePHj3P69OlMczt5wgQiLBZG6vWUM5lw+do3QyQSkfvx8QnOV4zBzGnTCFVV+qkqERYL%20o4dltBukpaVx7tw5duzYgc1WiT8jrp1oNCWw2fzp128wSUlJzJo1C5Opu9cr+yUaTYDX307MZn8P%20VcVt1KzZFJFVXvfNRqOJRiQRkQMoShDffvttnsf0d6DAwv/ChQscOHAAcAmqcuXK8eOPPzJ69GjP%20Sj59+nTGjnVF+R05coTo6GhSUlI4deoU4eHhnpekVq1aHuNZ69atPS/wvHnzePLJJwFYtmwZ3bp1%20y3IAU0V4atCgfA08J2zYsIFqXh4wl0RQ9Pq7mjN05cqVNLXZPALouggmna5IiKdyQ3JyMnqtlnQR%20VonwkLhYNQcNGkRYYCDD9XrmixClqrw8fbqnXEJCAmWDgpij1XJGhJlaLZEhISQmJlKnUiXe1GjA%20rdOuLEIlk4nKZcpkYrGsFBrKAfe4fxYhRAQ/vR6LwcBLEycy7umnqVepEh1btMgkhIsCQXa7h2rD%20KUJrVeXdd9/NsUyDBg144YUXKO3nxwAR9ogwQQSrCGvWrGHr1q25xkZcv36dFStWsHz5cq5evcp3%20332HxeKHwTAEk6kfvr4lMqggUlNTGTZsFMWKhRIcXI533nkvX+N89tmJKEprRG5gkBGYRYfdaOSF%20ceM83+aYMROwaQJ4TFwL4tciWEWDTtfLvaM+iKIEsmfPnizbuHr1KlajkYvu+UwUwU80iMxCZCeu%20/AVReaY+uHz5Mg6vdKRXxcXuevs9+OGHHwgMLIOiBGAy2fDzC0WvH4srcc1QRMojchxFacPjjw9z%20u5++4CXEf3GfhpLcf5/HYFC5ceMG69ato0KFGEJCKhAQEIXIaq9yr+LnF45OZ8Bm8+f99z/I17P4%20O1Bkap927dqxceNGoqKiPDuxCxcuEBUVBbh2/dO9BEXLli3ZtWsX58+fp3z58p7fly5dysCBAz33%203F49U1NTM7jTeQ9gkggjBg/Ob5ezRWpqKo1r16aNohArQmWL5a7x99/G8uXLae0l/BPcwv9uLUAx%20lSrRQ6MhRIRlInwgQoDZzMcff8yYp5+mf/fuLFu6NFO5kydP0rhmTYIdDprGxHhUPsVUlTiv3fSz%207uf2uNHIs3+Z27qVKrHSfV89EWa4/39OhDKqyubNm9mwYQPjx0/gtddeK1BkanZY+ckn2A0Giosw%20WoSWWi3Vo6JynPedO3di1OmoaDZT3H1SvD3OGlZrvpPm3Ebjxm0Rme8RMDrdeAYMGFrQoWVCcnIy%20HTs+ikGjo6IIp8SVqKi6qjLvVZfb540bN9C5F+zbHekjgshMT79MpqEZopi9cerUKUJUNcNpsLpo%20+NNWcRaTyZFnr60ff/yRSK/vAhHqOxxs3boVp9NJSEgkIu+6Lx1DUQJ44IHW+PiURuQ+XF5LTkRO%204OcXxvbt21HVYES+QeQcBkN9tFo7InpEIjCbSzF5cix79+5FUfzdAv8gBkNF9PoS7nEsRFUD2LZt%202/+r3N5FIvxPnTpFqVKluH79Oj4+Pp7fnU6n5++hQ4dmYIDs378/K1asYN++fTRr1szz+7Zt23jo%20oYcAqFy5cobjVnh4eKZkGiKucPuFCxfmp8u5IikpiVdeeYWRw4fz8ccfF+ihFiaZw9WrVwkLCGCi%20TseXIjx0BwjbcsKvv/5KiKJkMEK+KUKPtm0LVF+j6tWZpdV6dmtVRFgpwtsi9OncOcO9GzduxF9V%20GavVYhDJoON/ymDg4Yc7oKphiExEUR7mvvvqFhn1drCPD9+KsNO9OJU1Glm0aFGW9yYnJ7N//37C%20g4NpLMJMEYq7F2rElRAoymr1nGrzi/vua4jL4Hp7+O/Rrp2LxfPq1au88847zJs3r9Dc+C1iYvjM%20a45XiND2gQc81wPtdo8K0ClCLdEgctu1Mx2LpSGLFy8mMTGRKVOm0b17f+bOfZW0tDTS0tIoX6oU%20M7VaronwkQgOowlFKYnV2gNVLZGvKNvExERKFi/OB+5Fdo24sur9/vvvxMfHo9er3usCVmtX+vbt%20S2BgGVx6eV9EHkZkNWXLRgOwZMlSAgPLoqrF0OnsiGxC5CYazTjKlKkCwHPPPY9G85xX3cexWv1p%200OBBmjRp5zHip6WlsWrVKubPn58hCvxeRKGF/40bN6hevbon6MRb+AP4+voCd1b4l9Xr8TUYqFMz%2069ynfwf27dtHmcBATDodJXx9C5SW79dff6VXp040qVGD50aNumu5BW7jwYYNWer1Jf1XhJ7t2uWp%207OnTp1m0aBGrV68mJSWFn376iciQEEoZDFjFRRD3uwi1VJU33cRn3jhw4ACTJ00ixMfHcwpIFKGa%20qmIwqIj87NHJWq2NWL58eaHH63Q60Wu1nuxdiDDIbOa1LOIe4uLiiIiIxmariIg/waJnhrioqOuL%20MF+E9opC0zp1Cmyof/HFaahqfURO4Uq2Up5Fiz7k8uXLRJQoQXtVpZ+i4G+1snz5ct5//31atuxA%20yZIVqVevZYZcAjmhZ/v2zHCr5BAXfXbfrl091xd/8AFBqsowvZ4GikLlMmVQFD9UtT9Waz1q136A%207t37YzQGoNGURuRFVPUBOnToAbgoRBpUrYrFaKRKmTLs2bOHnTt3snDhQvbu3ZvveTl48CDlQ0PR%20aTSU9vf3cOekp6djsRRDZJd7KPGIBKPTlcEVr5DoVlW1Q6/3yZSjYdGiRVit3nEF6eh0Jm7dusW0%20abEYDI97Xfua0NCKGcqnpaXRuPFDWK21UNX+qGoAH39c+PeyqLBlyxYmTpzo+Vco4Z+SkkKLFi0y%20RPtFRUV5DFPnz5/3qH1iY2OJ9aIFuK3SuXDhQga1z5IlSxjk1t/fVg1BzmofRLgmrkQnd5srPCsk%20JCRQwteXj907pS9F8LdaczUY37x5k/nz5zNt2rQCfRRFjTVr1hCkKLzrmQWxqgAAIABJREFUFmb+%20ipKjCsPpdPLzzz+zdOlSiqsqj1itxFitNImJITk52bNTfrBJE1cwk17PyKFDczwZffPNNwTYbDR3%20OChrsdCzQ4e/+CqDovTk0UcfZdmyZYX2rW4aE8NovZ5kEfaLy1vptm3LG5069UavH+lWIaSikTI8%20IK6EO3adjpLBYdSv2yhfVMEnT55k7NjxPPPMGA4cOEBaWhpPPTUGuz0QX98Qpk9/GafTyfjRo3nS%20Ky/AWyLYNXq02pKIPIrIITSa1/D1LcEvv/yS68nz2LFjBNrtPGYy0c9szpI++/nnJ6LXqxgMfvj7%20l/ZQXC9fvpz772+DwdATV0rEuYiUQORXRCz4+YXm++SzYcMGnnlmDNOnz/BEYaempjJx4kvUrNmU%20tm27c/LkySyftcvf3g+7vQ16fTAaTQ1E2uHy3rk9ZeuoUKFuprJr167Faq2Gy/gNIicwGi2kp6dz%208eJF/P1LodcPRmQ6ilKCt99+hxMnTng2ZStXrsRqre1Vfi82m3++xn43UWDh73Q66dWrFyNGjMjw%20++jRoz26/djY2EwG3+TkZH755RfKli3reSlr167Nt99+i9PpzGTwvb0QLF26NFuD7+2n2srhyDHj%200t3C4cOHifqLXrKuw8HXX3+dbZmbN29SrVw52ioKo3Q6AlWVFUWwmy0s1q9fT9fWren+8MM59j8h%20IYFWDRsSrCgU02ioLq5kIekiNFfVDBGht+/PawxDXFwca9euZffu3TidTu6/v407WvdXRFYiotDN%20ZKKhxUKjGjXyfUKKi4vjwIEDXL9+nYsXL9I0Jga9Vou/zZalXQOgXLlabj3x7UfcFa0YMWh1GAwB%20iMxGpxuFj0+wxy8/Jxw9ehSr1R+NZgwiE1FVv0xskEeOHKFevZZY1CBqiuKhZN4tgl1KImLFFcfg%206pNG6mPUaikdEJCtQfY2zp49y9y5c3nllVc4ffo0Eye+RPXqjWnTpqubkC0AkR/ddX9IYGAZnE4n%20169fd6taUrzm4kFEPsYVGPZffHyCc+Qi8sb8+W+hqqGITMVk6klYWEWuX79O//5DMJkaIrLOfc03%20W+K/X3/9lc8++4xWrdoj8l9ERiAykNtePwbDMzz6aObk72lpaTRp8jAWS12MxmGoagneeOPP9/bC%20hQs8//xEhgx5mmeeGeXOy1wGX98S7N69mzfeeANF6e81D6lotbq76qKdHxRY+G/fvh2NRkN0dDRV%20q1alatWqrFu3jitXrtC0adMsXT2nTp1KeHg4UVFRrF+/3vP7bVfP8PBwhnm5bSUlJdGlSxePq+ep%20U6eyHoC4go78VDVPH9qdxqVLl3CYTJx19+139w4yp5R78+fPp62qepKIbBehbGDgXex1Zhw9epR2%20TZsSU748o4YOzdHTaPyoUXQ2m0kVF+//I+IymCLCeI2GSS++WGT9unr1Kg8//Ag+PiUw6HyYI3+6%205DazWHL1zPHG63Pn4mM2U9luJ8Bm85xscvtgu3bti8HwlFugJGMwVKFKlfsoXboKIps9AkCnG8bz%20z0/MtR+9ej2BRvOS+0TjRGQhDRs+6Nl1nj17Fh+fYDSaea6dvXSnlqhcFaGxCEbxR8SAyGWPykKR%208qx36/BL+Prm2TA+YMAwVPUBXG6PL6MoDlS1nfdeBqPRzpUrV0hMTHQHbt1OMelEpDYibRCpi0g6%20dnsV9u/fj9PpzPUU4nAEIXLI046qtmPBggVuiovfvfrQDsWgMH3KlGzrXLbsIyyW8ojsQ6QKIpUw%20GKoSFlbRkwVu27ZtLFiwIMNzX7ZsGbNnz86Skhpc34WiBCBywt2XlRQvXpKDBw+6F8l9iKSi0z1H%209eqN8jTnfwf+EUFeql5PcauVNWvW/N3d8WDW9OmEqCo9LRbC8sDiGBsb60msjQhxIviq6l3qbWZc%20vHiRYB8f5mo07BChrdlMzw7Z0+8+3KiRRzePCF+I0EJcHiRhqnrHEljbTCaueLU7Uq/P4FWWE374%204QeCVJXT7rLrRQjy8cnTTu3y5cuUL18DqzUCVQ2hSpWatG/f3p3Y5JCXkHqRUaOyTmrijebN2+Py%20e9fhyjY1kQoVahMaGoXZXBy93ozR2DzDrlLE6E5qH4ZIHXdZAyId0MhDRItKsrtAOZstT+6Uf/K/%20XPJawCoiEsCfSWr2oqp/zlPv3gMQqYDI64h0whUR3MG9IFzEZPLlsccGYTRaMBotDB06MltyNpMp%20M4nc7Nmz0WpNiFz0Gn9HLGKikqLQr8//tXfm4TGd7R//ntnnzJJEdkkI2ZBEEiKIfYml9dqipFUU%20LVUURWl5W7S2oguNlrbUUnRRW22lrSoNpdbX0qZFYwk/O1nIMt/fHzOZTCQTSTqR4Hyuy3WZyZnn%203M85M/c5537u+3v345IlS6wZQxkZGfzuu++4Zs0a/ve/k6jTVaFSKbJNmye4adMma+bWuHFvUKer%20QVEcQFH052uvFX2DkpOTw5UrV3LWrFn86KOPGBwcSZmsYFN6tboKL126xC+//IoGgztlMjnr1Wte%20qD6gMvFIOP85c+ZUyhSrffv2cfHixSWqQN63bx89RZG/WBz/s2r1A83uuZelS5eyh43UczpAlVxu%20N1TzytChHKBSWQXpBggCRYCiSsW5dtIA7WEymbjo00/ZtVUr9o2P57Fjx4rcbseOHQzy9GSkIHAP%20zGqZ3qJYoqbopDmdtus9RWlV7tOv15bs7GwePXqUf/zxB7du3co2bdpw/Pg3KIqNaW5Yvpqi6H7f%20kAtJVq0aTLPAWC6BvQT0dHHxoyDMs5j2CYEw5hcsXaFcrqFWW41AAoFBNIdezlAQqlItk/Mfy5xS%20ABrVal6+fJk3b97k2bNn7Tpfk8lkccB5LSPz8t4H09yqsT0BHZctW06TycRVq1bR1zeIQASB52lW%20i+xAQdBTp+tLUazGtm07Ua2uRbNGkDMBA4cONRdz3r17ly++OJLu7jVYo0Zdxsa2pUYTT+APAmso%20CHo2btyaCoUzzZXIE2huHONNb4h0gZZyWVvqdD1YpYoPDxw4wKCgSBoMTWg0tqcoutPZuSpdXHz4%20+utvWud95swZajSuBC4RWE5gFJVKXSEph9zcXLZr1406XWMqFC8TcKU5rFWV+U9ZSRRFlwJVzZU1%201GPLI+H8RcBuOt7DxOrVq1nT05MuoshnunQpd0G34li5ciXb6/UFnkQ0CoXdL/WNGzfYMCyMoQYD%20ww0GRteuzfPnz5fpRzBn5kzWEUV+CXCWINBdr7fWC+SxZcsWeooi58JcByDCLDWxxEZPJT09nSMG%20D2adatVYw7cG+/d/oUDo7fDhw/QWRWvB0A6Abno9f//9dx4/frxU0sF79+5ldHQ0c3Jy+MYbb7Fm%20zShGRDQrUMluj9u3b1tCJ/m9f5XKbhQEueViQJqLjnwsd9TvUxQj+dxzg6jVehPwpTkjKP9pI7Zh%20Y1azLLpXFUW+P2sWJ0yYTKVSR63Wk4GBEXZDpGPHTqAo1iPwBWWypykIdS3j/k5gHXW6Gjx27BhH%20jhxHna4uzU3b21n+5RCYT0Fw4uzZs5mUlGSpEnahWTaZBNZQJjMwMzOTgwePoFbbnsBJAt9Tq/Vg%20SEg9y0WiDoF6BDrRHGJZR/O6Rj1q4MSWUFOGEdZ5y2TTGRAQadGuyTuW5osR8AdFMZqzZ5s1h377%207TcaDJEEBhJoQGASgTB26FBQ+2f79u3U68OZv6ZxmoBIc+MaDwpCfYqiG7/77rsSf1dI83fzlVfG%20s2nTJ/niiyPLtTmSPR4J5z8RYP3Q0HLfl8lk4rTJkxnk5cXavr5c8NFH5b7PiuLWrVusVa0an1Mo%202BigEWANV9dis5CysrK4Z88eJiUlFcrEMJlM/OjDD9m6fn12at682NZ2AZ6ePGRzNz5CLudb9zS0%206RAby1U228wGOPDppwts0+OJJ9hCpaIaosUJvEqdzq1ACuSsadPoqtGwgZMTq4giQ3x9GazX008U%202alVqxJnD508eZJBQWWTAs7NzaVGYyDwP6uj1+lCLcJrOy3vpdNcndqfCoU7Z86cabkr7UpB8KJ5%20gdUcc9dq/8N58+YxKSmJS5cu5e+//86NGzda2hheImCiXD6ZjRq1LdIek8nExMSP2aFDTyYk9KNW%20W8Xi+EngRxoM7kxNTbWk3OaFaHJojqtvIhBLpbIKk5OTSZItWrQjUN/m4kQCntywYQPd3KrTHCb7%20lcAhAmOoUrkSaG25qBhpGwaSyV6kQqbifwSBTjASWGEz5vd0cqpBYLHNeztpXnsggY2MiYkjaf5+%20GwzulqeJPO2lNGo0nla7SfLLL7+kwdDdZjyT5QJ0ncA3dHLyKnVox2QysWnTdtRoehJYS7X6eYaG%20xjxwEcdHwvnPANggLKzc9/X+7NmMEkUegllzpqYo8uuvvir3/VYUV65cYZCXFwcJAk8BXA5zQU1Z%204pjvzZrFMFHkJoCLYV6c37p1K0+fPl3oDrumhwcP23iKUXI5p0yeXGCb1vXrc4PNNgsA9une3fr3%20zMxMquVyNoaBwFLrj1cQ3mK/fgWlQP755x/u3r2bvTp14khLL4UsgE9qtZwxdSrT0tK4f//+Ynu9%20pqam0sPDo9THJY+lS5dTFD0piv2p10ewc+cEbtq0iVqtK4EWBGpa7lL3UhRdrNkzd+/e5eDBL1Eu%20N1KpjKde34QREbGFFnenTJlCmew1Gyd2iaLoUsgOk8nE2bPfZ61aDRkZ2YIbN27k6tXfUhRdqNNV%20p8Hgzh9++IEXL16kWl2F+U8mJNCQgIaCUI8hIfWsT33bt2+3OPG8dYS/CGgYFdXYUnxVzXKHX51m%20nf+BlotZO8vrQ9Z9iGJXvv3226xRI5SCEE4gmubwy01qtXGMi+tEUYylOcf/LoHuNGf7kIIwlx06%205BcULl26lIJQo8BFKW9x2va7Yb4Ib6K5oc4Ei70LKIoBnDs3sdTn+u+//7Y8seWlhJqo14c+cC2g%20R8L56wEOeqFw6pajaRkVxa0235RFKHnR08PI7du3qVUomGMz5+4GA1fdo0VfEsKrV+ceyxg5AKMB%20GuRyemu1bBIZWaB4b+bbbzNcFLkG4PsA3XS6QplSSxYvZoDlYrLaEuu3DbFkZWVRrVAwDE4Ettr8%20wD9h9+59C9n3cWIinQWBv9rM9TOAndu0oU+VKqxrNLKKWs0JdmQ+0tPTqVarS31cbDl06BAXLlzI%207777znpB/Oeffzh48BCqVAYaDPUoiq5cu3Zdoc+eOXOGn3/+Ob/99tsiU13NXbFimV8f8QWDg+sV%202u6dd96lKNalWZ74W4qiJ3fu3Mm0tDQmJydbM75MJhPr1m1MpXIUgWQKwseUy4309Axgp069rNk0%20eZjj61VpzgJyJtCfgjCUCoUTzTF80txvoS7zQzbpBNSWu/Mp1tTPgwcPWrpv3SHwimUbOTt27MY7%20d+5wwICXrE3i5XJnKhQDqVAMp17vzsOHD1ttysjIoJdXTcpkcwicpUw2h97eAYUunD/99BN9fIKp%20VGoZEdGUffoM5FNPPcevv/6m9CeZ5F9//VXI+RsMYXazi8qLR8L59wE4uG/hH7Sj6dSiBT+zcQ5T%20ZLIHst+SsHXrVjYICWGQlxdHDRnikGrgrKwsahQKXkB+KmWMXl/q+CZJRtasyR2WcT4E2Aj5dQBD%20VKoCFaUmk4kfJybyyaZNmdCpU4EfrC2fL1rEFpGRbBMdzXXr1jE9PZ3bt2/njz/+yDt37nDM8OH0%20U2qoQk2aF2B/pChW4/r16wuMs3PnTvqKIrsDHAlY7/w7abX0dnbmMovdVwAG6nRF6vGbTCYqFAp+%208803fOedd/jdd985NAnhwoULTEpKum9fib/++otTprzFyZOnFCjUysnJYceO8dTpgmk0tqXB4MFF%20ixYVSp8ODKxP4Bebi+UsuzLR//d//8cOHXrQzc2f9eq14NGjR+3aNWnSFMtdvJxmRU+NxWlXI/CO%20ZV+baM5aytv3XcpkOs6dO5djxozjO++8wxs3bvDkyZMUxWo2Tx3Z1OvrFCgmS09P582bN5mSksKZ%20M2dy+vTphQrX8o5XgwataDR6sUGDVkVu42hMJhNjY+Oo0fQisJ4q1QusU6eBFPYpLQDYTaPhjGnT%20HD52RkYGjxw5Yu2OlJSURDdR5GuCwJFyOT2MxlJVcJYXBw8epLsocj3A/wHsoNVy6IDSdTyyx9RJ%20kxii0/EtSxikef36ZfqSfr5oEauLIhcBbAzwI5uL6D6Akfe0NSwtFy9eZO3q1dnIYGB9g4H1QkJ4%207do1Lvz4Y9YPj6KT0Y81akQWqbY4Y8YMjrY0iYkEGAzQDeATLVtSsFwI8my1J/dAkhq1mrVEkSOV%20StYuQmr4XrZu3cqXXx7NqVOnlWrBz95F5ejRo9Tr3SmXj6RcPpJ6vXsBh2wymfjrr79y1qxZ1Onc%206OQUTY3GjRMm5IfUQkNjadvxTBAmcujQUQX2c/nyZY4fP5HPPfeitZ3k/Rg79jUCT1mcfmeapRZu%200rzYmne3f4mC4EKZbCyBLdRqu7N9+8LpxTk5OYyKakq1eiCB7VSphjM4OKrSdc4qjvT0dI4cOY6x%20sR05aNDL0oJvWQDAFtHRDlV2JM2ZIH6urqxtMNBZrebkCRNIkkeOHOHE117jpDfe4KlTpxy6z9Jg%206wDemjKFY+Vyq4P6B6CXk5PD9rVu3TqOGzOG8+bN+1eS0t+uXs3enTuzYUQEu6jV1nDSFLmc8e3b%20k6RV8jstLa1UYw9ISOAYi+SBCWa10NHDilbAXLVyJfvFx3PEiy8yJSWFS5YsYUudjjkWR58I0N/D%20g7m5uaxdrRpXWOy8CjBIp+O2bdsKjfnnn39SLgg8YNn2GkCDIPDQoUNF2vDxxwstd6/Tra0RbRvK%205+bm8uTJkzxx4oQ1BLRw4afU690ol6vYvn33Qu0ru3btTUGYY+O457Br194FtjGZTHR19SWw0bLd%20/1Gnq24NOaxZs4ZarRfNksvNKQgujIhoZk1XvXHjBn18gqhUDiIwl6IYxJkz7XfiymPcuNcpCK8R%208GdBsbrl1Gq9qdPVpEbjziefjGd8fB/WqRPL558favd3fePGDQ4YMJSRkS347LMvPNBeG48Kj4Tz%20v7drkCMI9ffnEuSnOdbQ6YqVN3hQbNy4kX6urlTIZGwWFcWUlBS+9957fNamw1YSwIAKrg4ujoyM%20DLZu2JC19Xo2MhoZWNWsU79v3z76urrSVxRp1Gi4tBRKra3q1eP3NnfoqwB2b1s4m+W9WbMYLIr8%20BOA4uZw+VaowJSWF7Zo0YQO9ns/o9XSzKUr7+eef6WEwsK5eTzeNhuNHjSo0Jknu2bOHGkHgfhsb%20AgC2aVxYQ4YknZ2rsuBCZncuWLCApFnqo3XDhvQTRVYTRbaKieGmTZsoir40SxKnUa3uxy5dnikw%20ZvPm/2FBDZtvWK9eC7aPjWW9gACOGTaMV69etVTL5i9y6nS9C7Qc3L59O2vWrEu5vJUlXLaIOp0b%20//rrL37yyScURdvslz+o07ne9/ycOHHCsnDagMCb1s8rlUP40ksjeeLECZ45c4aHDx+mm5sfDYba%20VKudOW7cG/cd+99y69YtJiUllUtviMrMI+H8HU1ubi5lgsBsm1/IIK2WiYmlX9l3JIcPH6aTQsGf%20Ad4B+KZczpjQUF65coU1vbz4vFLJ6QB9RLFUjrMiyMnJYVJSEnfs2MG0tDTm5OTQ19WV31iO93GY%20heSKk8SwZfSwYeyl0TALZvXPjlot337zzQLb3Llzhz4uLjxqc16fU6v53nvvMTs7m+vXr+fnn39u%20jfseO3aMfq6ujDYa6aFWs2uHDnZz/2/dukWFTMYxAG/CnH3kB9DTptOZLRqNE22raFWqYdZetq+O%20GMGnNRrmwLw43lujYaMGMRSEiTZO9yyNRq8CY5p1ccIsF5VD1GqD6aLWcCHAPZY1jOd69aK7ezXm%20d6G6QFH0LSS+Zi70umTdn0IxgO+//z7nzZtHjca24flVKpUlq0Q/dOgQ4+I6U6l0pkbThgZDS/r7%201ylw116zZl3m6/Ffpk4XUOQai6M4cuQIXV19aTTWp1brxeeeG1IpC0ZJ++G+siI5fzsEVa1qdUTX%20AQbrdOUmUVASTCYTQwMD2dXGcZlgLrxKS0vj5cuX+dbkyRz98suFfiyZmZn8/PPP+e677xapUFlR%20XL9+nZs3b+bPP//Ms2fP0k2jsU0EZ2ejkatXry7RWOnp6XyiRQtWUavprFazZ6dO1hjwnTt32Cc+%20niq5nHKAA5DfcGW4Umm3h2xseDg/tkgdbwLoLHdivXrN7cqGBwcH0wmgFuZspncB1rOT+9+rV39q%20NF1pFkv7lqKYX3/wZNOmXGtzHNYDrFOjBrXaLszPhNlIf/+C6c0mk4n9+79AmcyZgJGenn7sa9N2%2084bl+5KUlERnZ28ajeFUq505ZUphOQxzbv8fNqfjP+zVK4F///235Q5+CYH91Go78emnBxSy4142%20btxIZ2cvCoKcQUFRTExM5Nq1awuE90wmE2UyOfO7aJnlHfJaxJYHtWpFE/jMsr9b1Oki+O2335bb%20/srCyZMnWatWNGUyBf38ajksK0hy/nbYu3cvvZyc2NDJiZ5a7X0X78qbU6dO0UWlYoTNAuRJgDql%20sthK1MzMTMZGRLCtTsfhKhU9RLFSfLn//PNP+rm5saXRyHC9ni2io+ms1VrDJlcAVlWr7fa8LQqT%20ycQLFy4USjN8ffRoPmlpLH8NYD2AI2BuJFNUGmke7no9LwDcBlCEgcBCmvO7Pfjjjz8W2r53794M%20qVGDMXo9n9Lr6a7X25WayMjIYFxcZwqCgQKM9HRxsc71laFD2V+tZq7lIjVArebQgQNZu3Y0dbo4%20ajSDKIpu/P777wuMefz4cYqiG4EtBM5TLm/K9jZrQWcAGjUamkwm3r59mwcOHLBbsxEVFUtzbcF8%20mtsf+rJWrRiS5urYBg1a09+/Ll966RVrZllmZiZ79uxHhUJDUXThjBmzSZq/u2a7fiGQQ5lsNmvU%20CCvyIlGtWm0Cqywm36BOV6uACKQt6enpPHLkSInlOIrC/IRzzeYJZ0wB6fmKJisri97eARSED2le%20JF9No9HzvllfJUFy/sVw/fp17tq1q8Shh/Lk9OnT9NBo2AVgA4CDAboAfH38+GI/t3jxYsbpdFa1%200N0Aq7tXvMZ4x2bN+K6ls1cOzMJxfZ59lnpBYBOA7gBdFQoudEAVdYvISG63uZNeDtBPr+cTzZoV%20W7HcOiaGM2UytoWBwOc2d8GfskOHpwptP3z4cM6ZM4cbNmzg8uXLi1WYPXfuHN1E0VpXsBKgn5sb%20s7KyePPmTTauW5chej1r6fVsFB7OGzduMCMjg0uXLuW8efOKbNRiDskMsrHzPEWAg5VKzgdYR6fj%20tHuK5ezxwgvDCPQk8ALNefiLGBXVkkuWLGXv3i/wtdf+y8uXL3PKlOls2LAdu3V7lgkJz1meTq4T%20SKYoBnH16tVctWoVDYZ4G7tMVlXQe9m3bx+dnLzo5BRDrdaTQ4aMKvIisX//frq4VLWuDbz1VtFP%20b/cjLKyRRSmVBK5Tq63NJ5/swgEDXqoUjaH+/PNP6nT+BdZonJxaOCQKITn/h4CrV6/yo48+Yp3A%20QMapVBwLsJFczjo1a9437XL27NkcoVJZvznXAer/ZTGSI6jt48MjNt/o9wG2a9WKMaLIDTCLtB0H%206CyK/zrWmfCf/3Ca5UJDgC8rlRw5ZMh9P3fq1CmG+PlRI3Mh8IXND3AJ4+LiC20/YcIETi6hc920%20aRPj7hGV8xVFa959dnY2f//9d+7fv79AQsO6dev46quvcf78+YVSG5ctW0adrq1NaOgIdTpXvv7q%20q3yhd2+u+OKLEh/LY8eOUadzoyBMIfABRdGLPXokWArA5lOlGkCDwYtabRMCGymTTaMguBA4YDOl%20DzhgwEvcsWOHRVo50/L+SapUOruJGjdu3ODu3buLTaOuWjXQ5gnhAkXRr0zhkJMnT9LTswYNhtpU%20qVyoVDoTeJ3Au9Rqvbh27dpSj+lIrly5QpXKQCDVMtc0iqKf3Syy0iA5/wogJSWFo4YOZf+ePe/b%20sOXSpUus6eXFnlotB6nVdFIq2axePY4eNqxAaqA99u/fTw+tlntgXogcpFKxa1yco6ZSZnp368ah%20SiVzLbHoGFFk37592d+m2fddgAqZrNTicP/73/+4ePFifv/999buYr6uruyi17O9Xs9Ab2/u3Lmz%20RGmrWVlZnD9/vqUicxWBFdRqvblp0ybrNkePHuXXX3/NUaNGcfTo0SWy8ciRI/QRRV6zzPVPgAa1%20utimJxMnTqFOF0JgCrXa9mzUqE0BB5qZmcnQ0Bhqtf+hILxOUfThp5+WvLfBvRw7doxduvRgdHQs%20x48fT0FQ2jghE80FWQutzt7cwnGJ9bVS+TwnTnyTJpOJ3bs/S72+rkU+2YuffFJ2uzIzMymTKZhX%20GwDMpEIRwf/+979lHu/w4cMcMGAQBeF1m4vXBoaGxpbZTkcxadJUimINqtXDqNOFs0+fQQ5Z/JWc%20/wMmNTWVvq6ufFUu58cAA0SRiXPn2t3+tTFjONSmZd9igHGNGpVqn199+SV9q1ShVqlkl7Ztee3a%20tX87jX/NlStX2CQykm4aDfVKJYcOHMiTJ0/SzSLZkApwsErFJ1q0KNW4K5Yvp4co8lmdjqE6HfvE%20x9NkMvHy5ctcsWIFn37qKRpVKoYYDPR1dS3xHdS6devYtOmTbN68U4FucbNmvU9R9KLR2JVKpZEN%20GjQssa3jR46kv07HpwwGeooiP7un25kt+U1T8pxvDvX6qEJx/4yMDM6fP5+TJk0utuVmSViw4FOK%20YlWq1UMok4XTrGaZZuMcnyQw1/parW5DtdqFGs1A6nSd6ecXYg3tmEwmbty4kQsWLChyHefKlStM%20TEzku+++W6IqWze3agSW0VwhPIDAq1SrXQsdj9JgDnXNspnfbgZ6ocmgAAAX/ElEQVQG1i/zeI7k%20xx9/5Hvvvcf169c7LOtHcv4PmNmzZ3OgTRjmIMDqRfQmzmNQnz5MtAkN7AVYLyDgAVpccpKTk/l0%20585sEx3Nt9544771FyaTiefPny9wMdq2bRvrVKtGV52O8R06FBkXtkdubi6NGo01nJQJsI5eb42P%207t69m9VEkamWvy8DWMvPr2yTJXn+/HlqNC4EUiynJ5Eymcpue8GiSEpK4ooVK+7baOXatWuWx/98%20ITW9vhM/+ugjnj9/3uFpgDk5OVSr9czP+MkiEEKgCYHfCHxIpdJIjSaKwNeUyyfSzc2P+/btY2Ji%20IhctWlSoCM0eZlE8f2q1CVQqB1OrrVKs6itJ7tq1i0qlnuY+Bnk/j7WsU6d0N0a27Ny5k1qtJ4G1%20BH6hKEZx+vRZZR6vsiM5/wfMtGnTOMomA+NvgN7FVON+/fXXDBZFnoC52KyDVstx9/RNrgxcvHiR%20VV1cOEMm4xaArUSRLzlIYqKk3L59mxqFwrq4TYAJej2XLTNLOnz88cccaBNWygUoE4Qya6rs27eP%20RmOkjfPZTLncUOqG5SXBZDKxXr1mltaRpwkspEzmRI3GgxqNKzt16ulQbRhzjwEtbXsMmBeA2xGI%20pEzmyu+++45z5nzA1q27sk+fQWVuoTpy5FhLo5S8/XxCpdL9vk8AAwa8yHxdIBI4SF/fOmWyIY8N%20Gzawbt2mDAqK5vTpsyptzr8jkJz/A+bEiRN00+n4Ocx9epuJIse+/HKxn3n3nXfoYTDQSaPh4L59%20K6WGyaeffsoEG8d6Feac8tI0RHEEEYGBnCMINAH8HaC7KForN3/44QcG6nS8jvz8+RolqIS+desW%20R40axzZtunH8+DesawU3btygXu9OYJtl2nMpkynKTafl8uXLbN8+ni4uvnR2rkalsi/NOvqZFMX2%20nDq1bBkv9ggNjaFc/iaBDJr7EjsRWEG1+nlGRTX9V+f21q1b3LVrF/ft28eEhAEEPioQbgEC2bBh%200f0G8ti+fTtF0YfmJjHJ1Gpbc9SowtlvZtnrEXRx8aG3dxCXLl1eZrsfJSTnXwHs2bOH7WNj2bBW%20LU6ZOJEbNmzgxNdf5/z58x2ixlkRLF68mPE2bR8vAhSVygdy52QymXjkyBHu3r2bR44cYWRQEFVy%20OV1EkavvER4bO3w4PbVaNnZyoofBwN27dxc7dnZ2NiMjm1CtfpbAV9RourFFi47Wef300080Gs13%2036LowmrVqpXa9rIQFtaEZtnlvEO+lJ06PX3/D5aCs2fPsn79FpTLlXR19WOzZm0ZGhrLfv1eLFGy%20QVFcuXKFDRq0JCAjoKZK5cXAwDAqFP4EThC4QLPq51C6uPgWO1ZWVhbfeGMS3dyqs0oVPw4bNrrI%20p59hw8ZQo2lOYB+B3RRFnwot2KwsSM6/gpk1bRoDRJFvAuwoimwRHf3ApV0dwdWrV1ndw4PjFQqu%20smTvvDpiBA8ePMjOrVqxWd26fPvNNx3e2zQnJ4cJnTuzmigy2mikv4cH//zzT2ZkZNh1rH/88Qd3%207txZovWEffv2Ua+vZRNrz6JW611ILvnixYv8559/6O3tXSK7r169ylat/kO5XEWj0ZPLln1Rsglb%206NGjLxWKcRabcqlWP8Nx4yaWaoyS4sgLeFxcVwrCYMsawh8EfKlSNWNoaBQBHc1a/0Mpk73FJk3a%202x3nxo0bDA2NoV4fRoOhLoODo4o8n7du3aJS6UpzG0kjgX4EphVSKq1MXLx4kQcPHiw288sRSM6/%20AsnOzqZWqeRZmxh0jF5fIJvkYeLcuXMc0r8/49u144cffMC//vqL7no95wP8AWBTUbSrtFlWPvvs%20MzYVRWZajuF7MhnbxMQ4bPw9e/bQYLBtnJ5DUfQtMgf91q1bFMWS6dy0a9eNKtVgmhuWHKBW61Wq%20Tk6pqamsXr02jcYG1OvDGBERW+7OwhGIYhXaagYB4wh0ZXx8Xz7zzEBqtR40GGrRzy+kUK8BW4YO%20fcWmV6+JKtVL7N//pULb9e//EgUhgebGKWkEWlEQmvCNNyaVy/y2bt3KyMjmDAqK5ltvzSh1aGzW%20rPep0TjTaAyj0ejJXbt2lYudpOT8K5T09HSq5fICnbJ66PX84ovS3QWWFyaTib/88gtXrFhRJsXD%20OXPm8EWbzKYUmBukO5JxY8bwbZvjdwqgr0vh9oRl5e7duwwJqUeVaiiBrVSr+zE6ukWRP2qzNo2s%20RE9uGk3B3rQKxSt2NYbskZGRwZ9//pm7d++u0KfFO3fu8IUXhtPdvQZr1owo9ubFz682zU1baHma%20iqNKVYfvvGMWtTt16hSPHDly3/Bny5adCay2uYjk9+e1pVathsxvHE8Ci6lWuxeSAHEEe/bsoVbr%20brFrF0UxmpMmTS3x5w8fPkxR9GZ+9thGurh4l9u6mT3fKYNEuSOKIppER2OkUokUAF8D+BlAs2bN%20KtgygCSGDRyI/h06YM3gwWgWFYUvV64s1RhKpRIZsvyvUgYAhVzuUDvDIiKwTqfDbQAE8IVcjvCw%20MIeNr1Kp8Ouv2/D007moX38mnnvOGT/+uAEyWeGfiCAIcHJywq1bt+47rrOzO4D/WV4RavX/4Obm%20Znd7k8mEpKQkbN26FVevXgUAaLVaNG/eHLGxsVAqlWWZnkN46aXRWL78b1y+vAWnTs1Er14DsX//%20/iK3Xbx4HrTavhCEngDqQxB+Q5s2tTFy5HAAQI0aNRAeHg61Wl3sPmNi6kKr/QJANoAcaDTLERMT%20UWi7oKAakMu3WV4RCsUWDB7cBx4eHmWfsB1WrPgamZkvA+gOoAkyMj7GZ5+tKPHnT5w4Abk8FoCf%205Z0nkJ6egevXrzvc1mIpl0tNOfAQmVokV65cYY+OHent5MTokJAH3sfTHrt27WKATsfbllumIzCL%20gpWmd8LFixfp6+rK8XI5FwOsLYqcObXkd0IlwWQycXDfvnTVaBio17N2tWrFNlovb/z9/fn333/f%20d7v169dTFN2p0bxIna4VIyOb2L3bzc7OZvv23ajTBdPJqTWdnb0dUt7vKFxcfCzpp+a7a5nsNU6a%20ZF/mIjk5mQsXLuS8efOYnJxcpjWFzMxMtmr1JLVaT2q13mzcuG2RDYBSUlLo7R1Ao7EpDYYohoc3%20Krfw2PjxEyiTvWLzlLGNgYGF+yTb48CBA5bspbxCvu00Gj0e+J3/Q+NRH3bnX1lZtWoV4w2GAtoz%20TipVqTsmpaSkcPigQezdpQuXLVlSbtk/KSkpPHbsWIUvltetW7fESqRHjx7l3LlzuXz58mLDHIsW%20LaJO15z5zdcXMzS07MVM9yM1NZWDBr3Mjh178oMPPryv8/HxCSGw0/pVUauftfYmKE9MJhNPnz7N%20U6dO0WQy8eLFi9y5c2ehi//t27e5detW/vTTT+WaJn369GkajZ6UycbTrIfkw1WrvizVGFOmzKBG%2040onpwbU692LVI91FGV2/v3796eHhwfDwvI1xa9evcq2bdsyKCiIcXFxBfKdp02bxsDAQIaEhHDr%201q3W9/fv38+wsDAGBgbyZZt89zt37rBnz54MDAxkw4YNeebMmVJNQOLf8eeff9JdFK1tCRcCDPLx%20eaSLXhxBs2bNHK4GOXHifwm8YXMdPkeDwcOh+8iTwz558iS9vGpSoXiFwBcUxYYcNqx4vaJVq760%20xKonU6V6jt7eAaWqzHYE3367hqLoSienxtRqXfn++x8+0P3n8ffff3PYsFfYr9+LZZaaOHPmDH/9%209ddyP4Zldv47d+7kgQMHCjj/sWPHWhetZsyYwXHjxpE0C0RFRERY+7MGBARYnUiDBg2sFZEdO3bk%205s2bSZKJiYkcYlFeXLVqFXv16lWqCUj8e77+6is6abXUK5UM9vUtUkZYoiCdOnXiunXrHDrmmjVr%20qNPVIXCZgIly+X/ZrFlHh42fnp7Oli2fpEbjSoXCiXK5P/MbqlymQqG+b4ruzp07+eqrr3H69BkP%20vJ9uWloaRdHFksdPAmeo1bozOTn5gdrxsPGvwj6nT58u4PxDQkKsjRVSU1MZEhJC0nzXP2NGfreg%209u3bMykpiRcuXGCtWrWs769cuZKDBw+2bpOX+padnU03O/o3kvMvO1u2bGGLqCg2CA7mrGnTiny8%20z8nJ4fXr16U7/hLSu3dvLl261KFjmkwmjhnzOlUqPbVaLwYFRZZKP+h+jBjxKjWapyy593dolnCY%20bHGktyiXq8qlT3ZZyc7O5urVq7lgwQIeP36cycnJRWjet7bbBEbCjD3fqSjLIvGlS5fg6ekJAPD0%209MSlS5cAABcuXECjRo2s2/n6+uL8+fNQKpXw9fW1vu/j44Pz588DAM6fPw8/P/Oqt0KhgJOTE65d%20u4YqVaqUxTSJe9izZw/6du+OjzIy4AFgxNtvIzc3F+MmTiywnVwuh7Ozc8UY+RDi5OSEmzdvOnRM%20QRAwa9ZUTJgwFrdv34aPj0+R2UZl5ddfD+DOndEA8jKGBgF4G0AstNrZ6NatDxSKMrkEh5OdnY1W%20rTrh8OFbMJlqg5yAZcs+hiCkwZwr1wLASWRlHUFISEgFW/tw8q/PtCAIEATBEbbcl0mTJln/37Jl%20S7Rs2fKB7Pdh5qvlyzEyIwPdLa8/ysjAC599Vsj5S5SO8nD+eTg7O5fLhbhWrZo4dGgrsrPbAwBU%20qq3w9s5GlSpT0b59c0yePMHh+ywr33zzDQ4dykB6+i4AcgC/4MUXn8W3365A9+49IAjuyM5ORWLi%20B/D3969gaysXO3bswI4dO+67XZmcv6enJy5evAgvLy+kpqZac2l9fHxw9uxZ63bnzp2Dr68vfHx8%20cO7cuULv530mJSUFVatWRU5ODm7evGn3rt/W+UuUDLVWixsyGWAyAQBuAPfNrS4pd+/exRuvvoqd%2027bBs2pVTJ83D7Vr13bI2JUdo9GIa9euVbQZpWLOnLexa1crXLnSCEAuqlYl9uzZVSmf+C5duoSc%20nEiYHT8A1MONG5cQFxeHCxdO4cyZM/Dx8ZEiBEVw743x5MmTi9yuTM+UnTt3xpIlSwAAS5YsQdeu%20Xa3vr1q1CllZWTh9+jSSk5MRExMDLy8vGI1G7N27FySxbNkydOnSpdBY33zzDdq0aVMWkyTs8MKQ%20Ifhcr8dEQcBcAP1FEWOnTHHI2IP69MHxTz7BrBMn0PrHH9G6cWOkpqY6ZOzKTkmLvCoT7u7uOHZs%20H9atm4H162fj8OFfK6XjB4CmTZtCLv8GwFEAOVAo3kRMTAsAgMFgQHh4uOT4/y33WyxISEigt7c3%20lUolfX19uWjRIl69epVt2rQpMtVz6tSpDAgIYEhISIGFmLxUz4CAAA4fPtz6/p07d/jUU09ZUz3t%206XyUwFQJOyQnJ3PU0KEc3Lcvt23b5pAxs7OzqZLLrcVhBNhLp+PixYsdMn5l54svvmBCQkJFm/FI%20s2TJMoqiC2UyBWNiWluTTCRKhz3fKVj+WOkRBAEPiamPBSaTCTq1GmdycuBpee9JnQ69Fy7EM888%20U6G2PQg2btyIxMREbNq0qaJNeaQhiZycnAqVtXjYsec7JW0fiTIhk8nwysiR6CiKWARgqFKJv1xc%200KlTp4o27YHwbxZ8f/75Z/Ro3x5dW7fG2rVrHWzZo4UgCJLjLycqR16XxEPJ2++8g4CQEPy8eTO8%20qlfH7tdfh9ForGizHghldf67du3CUx07YkZmJrQAXt67F9mLF+Opnj0db6SERDFIYR8JiTKQkpKC%20Jk2aFMhuKwkDevVC1FdfYbjl9ToA86KjsX3fPofbKCEBSGEfCQmHYjQayxb2EQTY/gwJPLA6GQkJ%20W6Swj4REGTAYDEhPT0dubi7kpehd8PzLL6Prhg3QZmRABDBeFPH+uHHlZ6iEhB2kO/9KAkksmD8f%20jevUQdPwcHz91VcVbZJEMcjlcuh0Oty+fbtUn4uNjcXqLVuwvWNHfNu2LRJXrkR8fHw5WSkhYR8p%205l9J+OyTTzBr5EjMz8jAHQCDRBELv/4aTzzxREWbJmEHPz8/7Nq1C9WrV69oUyQk7CLF/Cs5KxYs%20wLsZGWgN4AkAkzIysPKTTyraLIlicHZ2Ljd9HwmJ8kZy/pUEjVYL2w6e1wGoRbGizJEoAeUp7iYh%20Ud5IC76VhNGTJyOhUyekZmbijiDgA1HE9ldfrWizJIqhzBk/EhKVAMn5VxJat26NdT/8gOWffgq5%20QoEfhw1DeHh4RZslUQwPo7ibhEQekvOvRDRu3BiNGzeuaDMkSogU9pF4mJFi/hISZURy/hIPM5Lz%20l5AoI5Lzl3iYkZy/hEQZcXJywo0bNyraDAmJMiE5fwmJMiIt+Eo8zEjO/yGgJM2YH1Uq89zLO+xT%20mede3khzL38k5/8QUF5fhrS0NDzXsyeqOjsjzN8fmzdvLpf9/BsqsxOQnH/5Ic29/JGc/2PMoN69%20kb1+PfbevIl3//kH/Xr0wNGjRyvarIcGqchL4mFGcv6PMd9t3Yp5d+/CD0A7AAk5Odi2bVtFm/XQ%204ObmBn9//4o2Q0KiTDw0qp6RkZE4fPhwRZshISEh8VDRokWLIkNJD43zl5CQkJBwHFLYR0JCQuIx%20RHL+EhISEo8hld75b9myBbVq1UJQUBBmzpxZ0eaUC/7+/qhbty6ioqIQExMDALh27Rri4uIQHByM%20du3aFagknT59OoKCglCrVi18//33FWV2mRgwYAA8PT0LKJaWZa6///47wsPDERQUhBEjRjzQOZSV%20ouY+adIk+Pr6IioqClFRUQXSbR+luZ89exatWrVCaGgowsLCMHfuXACPx7m3N/cKP/esxOTk5DAg%20IICnT59mVlYWIyIiePz48Yo2y+H4+/vz6tWrBd4bO3YsZ86cSZKcMWMGx40bR5I8duwYIyIimJWV%20xdOnTzMgIIC5ubkP3OaysnPnTh44cIBhYWHW90ozV5PJRJJs0KAB9+7dS5Ls2LEjN2/e/IBnUnqK%20mvukSZM4Z86cQts+anNPTU3lwYMHSZK3b99mcHAwjx8//lice3tzr+hzX6nv/H/77TcEBgbC398f%20SqUSCQkJWLduXUWbVS7wnnX39evXo1+/fgCAfv36Ye3atQCAdevW4emnn4ZSqYS/vz8CAwPx22+/%20PXB7y0qzZs3g4uJS4L3SzHXv3r1ITU3F7du3rU9Jffv2tX6mMlPU3IHC5x549Obu5eWFyMhIAIBe%20r0ft2rVx/vz5x+Lc25s7ULHnvlI7//Pnz8PPz8/62tfX13rQHiUEQUDbtm0RHR2NTyx9ey9dugRP%20T08AgKenJy5dugQAuHDhAnx9fa2ffRSOSWnneu/7Pj4+D/UxmDdvHiIiIjBw4EBr2ONRnvuZM2dw%208OBBNGzY8LE793lzb9SoEYCKPfeV2vkLglDRJjwQdu/ejYMHD2Lz5s1ITEzEL7/8UuDvgiAUeywe%20peN0v7k+agwZMgSnT5/GoUOH4O3tjdGjR1e0SeVKWloa4uPj8cEHH8BgMBT426N+7tPS0tCjRw98%208MEH0Ov1FX7uK7Xz9/HxwdmzZ62vz549W+DK96jg7e0NAHB3d0e3bt3w22+/wdPTExcvXgQApKam%20wsPDA0DhY3Lu3Dn4+Pg8eKMdSGnm6uvrCx8fH5w7d67A+w/rMfDw8LA6veeff94awnsU556dnY34%20+Hj06dMHXbt2BfD4nPu8uT/77LPWuVf0ua/Uzj86OhrJyck4c+YMsrKy8OWXX6Jz584VbZZDycjI%20wO3btwEA6enp+P777xEeHo7OnTtjyZIlAIAlS5ZYvzCdO3fGqlWrkJWVhdOnTyM5OdkaA3xYKe1c%20vby8YDQasXfvXpDEsmXLrJ952EhNTbX+f82aNdZMoEdt7iQxcOBA1KlTByNHjrS+/zice3tzr/Bz%20X+al4gfEpk2bGBwczICAAE6bNq2izXE4p06dYkREBCMiIhgaGmqd49WrV9mmTRsGBQUxLi6O169f%20t35m6tSpDAgIYEhICLds2VJRppeJhIQEent7U6lU0tfXl4sWLSrTXPfv38+wsDAGBARw+PDhFTGV%20UnPv3D/77DP26dOH4eHhrFu3Lrt06cKLFy9at3+U5v7LL79QEARGREQwMjKSkZGR3Lx582Nx7oua%20+6ZNmyr83EvyDhISEhKPIZU67CMhISEhUT5Izl9CQkLiMURy/hISEhKPIZLzl5CQkHgMkZy/hISE%20xGOI5PwlJCQkHkMk5y8hISHxGCI5fwkJCYnHkP8HQ+3rg2V3PP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50" name="Picture 10" descr="../../_images/sphx_glr_plot_voting_decision_regions_001.png"/>
          <p:cNvPicPr>
            <a:picLocks noChangeAspect="1" noChangeArrowheads="1"/>
          </p:cNvPicPr>
          <p:nvPr/>
        </p:nvPicPr>
        <p:blipFill rotWithShape="1">
          <a:blip r:embed="rId2">
            <a:extLst>
              <a:ext uri="{28A0092B-C50C-407E-A947-70E740481C1C}">
                <a14:useLocalDpi xmlns:a14="http://schemas.microsoft.com/office/drawing/2010/main" val="0"/>
              </a:ext>
            </a:extLst>
          </a:blip>
          <a:srcRect l="8691" t="50474" r="50486" b="5111"/>
          <a:stretch/>
        </p:blipFill>
        <p:spPr bwMode="auto">
          <a:xfrm>
            <a:off x="3719736" y="1826550"/>
            <a:ext cx="3888432"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63854" name="Picture 14" descr="Image result for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2050788"/>
            <a:ext cx="3456384" cy="324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03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t>3PLs </a:t>
            </a:r>
            <a:r>
              <a:rPr lang="en-US" sz="2800" dirty="0"/>
              <a:t>&amp; CH Robinson </a:t>
            </a:r>
          </a:p>
          <a:p>
            <a:r>
              <a:rPr lang="en-US" sz="2800" dirty="0" smtClean="0"/>
              <a:t>Data Science 101…</a:t>
            </a:r>
          </a:p>
          <a:p>
            <a:pPr lvl="1"/>
            <a:r>
              <a:rPr lang="en-US" sz="2600" dirty="0"/>
              <a:t>Algorithms =&gt; Decision Support Systems</a:t>
            </a:r>
          </a:p>
          <a:p>
            <a:pPr lvl="1"/>
            <a:r>
              <a:rPr lang="en-US" sz="2600" dirty="0" smtClean="0"/>
              <a:t>Team/Roles</a:t>
            </a:r>
            <a:endParaRPr lang="en-US" sz="2600" dirty="0"/>
          </a:p>
          <a:p>
            <a:pPr lvl="1"/>
            <a:r>
              <a:rPr lang="en-US" sz="2600" dirty="0" smtClean="0"/>
              <a:t>Industry Trends</a:t>
            </a:r>
          </a:p>
          <a:p>
            <a:r>
              <a:rPr lang="en-US" sz="2800" dirty="0" smtClean="0"/>
              <a:t>Data Science Strategy &amp; Applications @ CH Robinson</a:t>
            </a:r>
          </a:p>
          <a:p>
            <a:r>
              <a:rPr lang="en-US" sz="2800" dirty="0" smtClean="0"/>
              <a:t>Variety Hour:  Working with Twitter API &amp; Streaming</a:t>
            </a:r>
            <a:endParaRPr lang="en-US" sz="2400" dirty="0" smtClean="0"/>
          </a:p>
          <a:p>
            <a:endParaRPr lang="en-US" sz="2400" dirty="0"/>
          </a:p>
        </p:txBody>
      </p:sp>
    </p:spTree>
    <p:extLst>
      <p:ext uri="{BB962C8B-B14F-4D97-AF65-F5344CB8AC3E}">
        <p14:creationId xmlns:p14="http://schemas.microsoft.com/office/powerpoint/2010/main" val="506033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(Unsupervised Learning)</a:t>
            </a:r>
            <a:endParaRPr lang="en-US" dirty="0"/>
          </a:p>
        </p:txBody>
      </p:sp>
      <p:sp>
        <p:nvSpPr>
          <p:cNvPr id="4" name="Rectangle 3"/>
          <p:cNvSpPr/>
          <p:nvPr/>
        </p:nvSpPr>
        <p:spPr>
          <a:xfrm>
            <a:off x="8040216" y="1846374"/>
            <a:ext cx="4055144" cy="1938352"/>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Box 4"/>
          <p:cNvSpPr txBox="1"/>
          <p:nvPr/>
        </p:nvSpPr>
        <p:spPr>
          <a:xfrm>
            <a:off x="8040217" y="1845734"/>
            <a:ext cx="4055143" cy="1938992"/>
          </a:xfrm>
          <a:prstGeom prst="rect">
            <a:avLst/>
          </a:prstGeom>
          <a:noFill/>
        </p:spPr>
        <p:txBody>
          <a:bodyPr wrap="square" rtlCol="0">
            <a:spAutoFit/>
          </a:bodyPr>
          <a:lstStyle/>
          <a:p>
            <a:r>
              <a:rPr lang="en-US" sz="2000" dirty="0" smtClean="0"/>
              <a:t>You lack </a:t>
            </a:r>
            <a:r>
              <a:rPr lang="en-US" sz="2000" b="1" dirty="0" smtClean="0"/>
              <a:t>defined outcomes (Y) </a:t>
            </a:r>
            <a:r>
              <a:rPr lang="en-US" sz="2000" dirty="0" smtClean="0"/>
              <a:t>and need a similarity measure </a:t>
            </a:r>
            <a:r>
              <a:rPr lang="en-US" sz="2000" b="1" dirty="0" smtClean="0"/>
              <a:t>based solely on predictors (X)</a:t>
            </a:r>
            <a:r>
              <a:rPr lang="en-US" sz="2000" dirty="0" smtClean="0"/>
              <a:t>:</a:t>
            </a:r>
          </a:p>
          <a:p>
            <a:pPr marL="342900" indent="-342900">
              <a:buFont typeface="Arial" panose="020B0604020202020204" pitchFamily="34" charset="0"/>
              <a:buChar char="•"/>
            </a:pPr>
            <a:r>
              <a:rPr lang="en-US" sz="2000" dirty="0" smtClean="0"/>
              <a:t>Purity measure based methods</a:t>
            </a:r>
          </a:p>
          <a:p>
            <a:pPr marL="800100" lvl="1" indent="-342900">
              <a:buFont typeface="Arial" panose="020B0604020202020204" pitchFamily="34" charset="0"/>
              <a:buChar char="•"/>
            </a:pPr>
            <a:r>
              <a:rPr lang="en-US" sz="2000" dirty="0" smtClean="0"/>
              <a:t>Gaussian Density</a:t>
            </a:r>
          </a:p>
          <a:p>
            <a:pPr marL="800100" lvl="1" indent="-342900">
              <a:buFont typeface="Arial" panose="020B0604020202020204" pitchFamily="34" charset="0"/>
              <a:buChar char="•"/>
            </a:pPr>
            <a:r>
              <a:rPr lang="en-US" sz="2000" dirty="0" smtClean="0"/>
              <a:t>K-Means</a:t>
            </a:r>
          </a:p>
        </p:txBody>
      </p:sp>
      <p:pic>
        <p:nvPicPr>
          <p:cNvPr id="164866" name="Picture 2" descr="https://upload.wikimedia.org/wikipedia/commons/thumb/0/09/ClusterAnalysis_Mouse.svg/450px-ClusterAnalysis_Mous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2" y="1857918"/>
            <a:ext cx="7896200"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03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4" name="Rectangle 3"/>
          <p:cNvSpPr/>
          <p:nvPr/>
        </p:nvSpPr>
        <p:spPr>
          <a:xfrm>
            <a:off x="8040216" y="1846374"/>
            <a:ext cx="4055144" cy="2255545"/>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Box 4"/>
          <p:cNvSpPr txBox="1"/>
          <p:nvPr/>
        </p:nvSpPr>
        <p:spPr>
          <a:xfrm>
            <a:off x="8056592" y="1855150"/>
            <a:ext cx="4055143" cy="2246769"/>
          </a:xfrm>
          <a:prstGeom prst="rect">
            <a:avLst/>
          </a:prstGeom>
          <a:noFill/>
        </p:spPr>
        <p:txBody>
          <a:bodyPr wrap="square" rtlCol="0">
            <a:spAutoFit/>
          </a:bodyPr>
          <a:lstStyle/>
          <a:p>
            <a:r>
              <a:rPr lang="en-US" sz="2000" dirty="0" smtClean="0"/>
              <a:t>You require the machine to learn the feature preparation:</a:t>
            </a:r>
          </a:p>
          <a:p>
            <a:pPr marL="342900" indent="-342900">
              <a:buFont typeface="Arial" panose="020B0604020202020204" pitchFamily="34" charset="0"/>
              <a:buChar char="•"/>
            </a:pPr>
            <a:r>
              <a:rPr lang="en-US" sz="2000" dirty="0" smtClean="0"/>
              <a:t>First Principles are Unclear for feature prep</a:t>
            </a:r>
          </a:p>
          <a:p>
            <a:pPr marL="342900" indent="-342900">
              <a:buFont typeface="Arial" panose="020B0604020202020204" pitchFamily="34" charset="0"/>
              <a:buChar char="•"/>
            </a:pPr>
            <a:r>
              <a:rPr lang="en-US" sz="2000" dirty="0" smtClean="0"/>
              <a:t>Feature prep is too complicated to explicitly state</a:t>
            </a:r>
          </a:p>
          <a:p>
            <a:pPr marL="342900" indent="-342900">
              <a:buFont typeface="Arial" panose="020B0604020202020204" pitchFamily="34" charset="0"/>
              <a:buChar char="•"/>
            </a:pPr>
            <a:r>
              <a:rPr lang="en-US" sz="2000" dirty="0" smtClean="0"/>
              <a:t>High Dimensional Response</a:t>
            </a:r>
          </a:p>
        </p:txBody>
      </p:sp>
      <p:pic>
        <p:nvPicPr>
          <p:cNvPr id="165890"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855150"/>
            <a:ext cx="7236569" cy="35180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8416" y="5961859"/>
            <a:ext cx="8341880" cy="307777"/>
          </a:xfrm>
          <a:prstGeom prst="rect">
            <a:avLst/>
          </a:prstGeom>
          <a:noFill/>
        </p:spPr>
        <p:txBody>
          <a:bodyPr wrap="square" rtlCol="0">
            <a:spAutoFit/>
          </a:bodyPr>
          <a:lstStyle/>
          <a:p>
            <a:r>
              <a:rPr lang="en-US" sz="1400" dirty="0" smtClean="0">
                <a:hlinkClick r:id="rId3"/>
              </a:rPr>
              <a:t>http</a:t>
            </a:r>
            <a:r>
              <a:rPr lang="en-US" sz="1400" dirty="0">
                <a:hlinkClick r:id="rId3"/>
              </a:rPr>
              <a:t>://</a:t>
            </a:r>
            <a:r>
              <a:rPr lang="en-US" sz="1400" dirty="0" smtClean="0">
                <a:hlinkClick r:id="rId3"/>
              </a:rPr>
              <a:t>colah.github.io/posts/2015-08-Understanding-LSTMs</a:t>
            </a:r>
            <a:r>
              <a:rPr lang="en-US" sz="1400" dirty="0" smtClean="0"/>
              <a:t>/</a:t>
            </a:r>
          </a:p>
        </p:txBody>
      </p:sp>
    </p:spTree>
    <p:extLst>
      <p:ext uri="{BB962C8B-B14F-4D97-AF65-F5344CB8AC3E}">
        <p14:creationId xmlns:p14="http://schemas.microsoft.com/office/powerpoint/2010/main" val="1896653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Models</a:t>
            </a:r>
            <a:endParaRPr lang="en-US" dirty="0"/>
          </a:p>
        </p:txBody>
      </p:sp>
      <p:sp>
        <p:nvSpPr>
          <p:cNvPr id="4" name="Rectangle 3"/>
          <p:cNvSpPr/>
          <p:nvPr/>
        </p:nvSpPr>
        <p:spPr>
          <a:xfrm>
            <a:off x="8040216" y="1846375"/>
            <a:ext cx="4055144" cy="1978784"/>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Box 4"/>
          <p:cNvSpPr txBox="1"/>
          <p:nvPr/>
        </p:nvSpPr>
        <p:spPr>
          <a:xfrm>
            <a:off x="8040216" y="1886166"/>
            <a:ext cx="4055143" cy="1938992"/>
          </a:xfrm>
          <a:prstGeom prst="rect">
            <a:avLst/>
          </a:prstGeom>
          <a:noFill/>
        </p:spPr>
        <p:txBody>
          <a:bodyPr wrap="square" rtlCol="0">
            <a:spAutoFit/>
          </a:bodyPr>
          <a:lstStyle/>
          <a:p>
            <a:r>
              <a:rPr lang="en-US" sz="2000" dirty="0" smtClean="0"/>
              <a:t>Information is contained in a node-edge relationship and its all about connections:</a:t>
            </a:r>
          </a:p>
          <a:p>
            <a:pPr marL="342900" indent="-342900">
              <a:buFont typeface="Arial" panose="020B0604020202020204" pitchFamily="34" charset="0"/>
              <a:buChar char="•"/>
            </a:pPr>
            <a:r>
              <a:rPr lang="en-US" sz="2000" dirty="0" smtClean="0"/>
              <a:t>Influencer</a:t>
            </a:r>
          </a:p>
          <a:p>
            <a:pPr marL="342900" indent="-342900">
              <a:buFont typeface="Arial" panose="020B0604020202020204" pitchFamily="34" charset="0"/>
              <a:buChar char="•"/>
            </a:pPr>
            <a:r>
              <a:rPr lang="en-US" sz="2000" dirty="0" smtClean="0"/>
              <a:t>Centrality</a:t>
            </a:r>
          </a:p>
          <a:p>
            <a:pPr marL="342900" indent="-342900">
              <a:buFont typeface="Arial" panose="020B0604020202020204" pitchFamily="34" charset="0"/>
              <a:buChar char="•"/>
            </a:pPr>
            <a:r>
              <a:rPr lang="en-US" sz="2000" dirty="0" smtClean="0"/>
              <a:t>Community</a:t>
            </a:r>
          </a:p>
        </p:txBody>
      </p:sp>
      <p:sp>
        <p:nvSpPr>
          <p:cNvPr id="7" name="TextBox 6"/>
          <p:cNvSpPr txBox="1"/>
          <p:nvPr/>
        </p:nvSpPr>
        <p:spPr>
          <a:xfrm>
            <a:off x="911424" y="5733256"/>
            <a:ext cx="6181640" cy="307777"/>
          </a:xfrm>
          <a:prstGeom prst="rect">
            <a:avLst/>
          </a:prstGeom>
          <a:noFill/>
        </p:spPr>
        <p:txBody>
          <a:bodyPr wrap="square" rtlCol="0">
            <a:spAutoFit/>
          </a:bodyPr>
          <a:lstStyle/>
          <a:p>
            <a:r>
              <a:rPr lang="en-US" sz="1400" dirty="0">
                <a:hlinkClick r:id="rId2"/>
              </a:rPr>
              <a:t>https://blog.dominodatalab.com/social-network-analysis-with-networkx</a:t>
            </a:r>
            <a:r>
              <a:rPr lang="en-US" sz="1400" dirty="0" smtClean="0">
                <a:hlinkClick r:id="rId2"/>
              </a:rPr>
              <a:t>/</a:t>
            </a:r>
            <a:r>
              <a:rPr lang="en-US" sz="1400" dirty="0" smtClean="0"/>
              <a:t> </a:t>
            </a:r>
          </a:p>
        </p:txBody>
      </p:sp>
      <p:pic>
        <p:nvPicPr>
          <p:cNvPr id="166914" name="Picture 2" descr="Betweenness"/>
          <p:cNvPicPr>
            <a:picLocks noChangeAspect="1" noChangeArrowheads="1"/>
          </p:cNvPicPr>
          <p:nvPr/>
        </p:nvPicPr>
        <p:blipFill rotWithShape="1">
          <a:blip r:embed="rId3">
            <a:extLst>
              <a:ext uri="{28A0092B-C50C-407E-A947-70E740481C1C}">
                <a14:useLocalDpi xmlns:a14="http://schemas.microsoft.com/office/drawing/2010/main" val="0"/>
              </a:ext>
            </a:extLst>
          </a:blip>
          <a:srcRect l="21238" t="19407" r="21617" b="19306"/>
          <a:stretch/>
        </p:blipFill>
        <p:spPr bwMode="auto">
          <a:xfrm>
            <a:off x="1271464" y="1855150"/>
            <a:ext cx="5211792" cy="355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81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 (NLP)</a:t>
            </a:r>
            <a:endParaRPr lang="en-US" dirty="0"/>
          </a:p>
        </p:txBody>
      </p:sp>
      <p:sp>
        <p:nvSpPr>
          <p:cNvPr id="4" name="Rectangle 3"/>
          <p:cNvSpPr/>
          <p:nvPr/>
        </p:nvSpPr>
        <p:spPr>
          <a:xfrm>
            <a:off x="8040216" y="1846375"/>
            <a:ext cx="4055144" cy="1798649"/>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Box 4"/>
          <p:cNvSpPr txBox="1"/>
          <p:nvPr/>
        </p:nvSpPr>
        <p:spPr>
          <a:xfrm>
            <a:off x="8040216" y="1886166"/>
            <a:ext cx="4055143" cy="1631216"/>
          </a:xfrm>
          <a:prstGeom prst="rect">
            <a:avLst/>
          </a:prstGeom>
          <a:noFill/>
        </p:spPr>
        <p:txBody>
          <a:bodyPr wrap="square" rtlCol="0">
            <a:spAutoFit/>
          </a:bodyPr>
          <a:lstStyle/>
          <a:p>
            <a:r>
              <a:rPr lang="en-US" sz="2000" dirty="0" smtClean="0"/>
              <a:t>Dealing with Text by Clipping to Bag of N-grams:</a:t>
            </a:r>
          </a:p>
          <a:p>
            <a:pPr marL="342900" indent="-342900">
              <a:buFont typeface="Arial" panose="020B0604020202020204" pitchFamily="34" charset="0"/>
              <a:buChar char="•"/>
            </a:pPr>
            <a:r>
              <a:rPr lang="en-US" sz="2000" dirty="0" smtClean="0"/>
              <a:t>Tokens</a:t>
            </a:r>
          </a:p>
          <a:p>
            <a:pPr marL="342900" indent="-342900">
              <a:buFont typeface="Arial" panose="020B0604020202020204" pitchFamily="34" charset="0"/>
              <a:buChar char="•"/>
            </a:pPr>
            <a:r>
              <a:rPr lang="en-US" sz="2000" dirty="0" smtClean="0"/>
              <a:t>Inverse Document Frequency</a:t>
            </a:r>
          </a:p>
          <a:p>
            <a:pPr marL="342900" indent="-342900">
              <a:buFont typeface="Arial" panose="020B0604020202020204" pitchFamily="34" charset="0"/>
              <a:buChar char="•"/>
            </a:pPr>
            <a:r>
              <a:rPr lang="en-US" sz="2000" dirty="0" smtClean="0"/>
              <a:t>Hashing Trick</a:t>
            </a:r>
          </a:p>
        </p:txBody>
      </p:sp>
      <p:pic>
        <p:nvPicPr>
          <p:cNvPr id="167940" name="Picture 4" descr="http://lin1pr1ap6:8765/random_images/tfid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988840"/>
            <a:ext cx="6984776" cy="400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24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bg1">
                    <a:lumMod val="65000"/>
                  </a:schemeClr>
                </a:solidFill>
              </a:rPr>
              <a:t>3PLs </a:t>
            </a:r>
            <a:r>
              <a:rPr lang="en-US" sz="2800" dirty="0">
                <a:solidFill>
                  <a:schemeClr val="bg1">
                    <a:lumMod val="65000"/>
                  </a:schemeClr>
                </a:solidFill>
              </a:rPr>
              <a:t>&amp; CH Robinson </a:t>
            </a:r>
          </a:p>
          <a:p>
            <a:r>
              <a:rPr lang="en-US" sz="2800" dirty="0" smtClean="0"/>
              <a:t>Data Science 101…</a:t>
            </a:r>
          </a:p>
          <a:p>
            <a:pPr lvl="1"/>
            <a:r>
              <a:rPr lang="en-US" sz="2600" dirty="0" smtClean="0">
                <a:solidFill>
                  <a:schemeClr val="bg1">
                    <a:lumMod val="65000"/>
                  </a:schemeClr>
                </a:solidFill>
              </a:rPr>
              <a:t>Basic Analytics =&gt; Decision Support Systems</a:t>
            </a:r>
          </a:p>
          <a:p>
            <a:pPr lvl="1"/>
            <a:r>
              <a:rPr lang="en-US" sz="2600" dirty="0" smtClean="0">
                <a:solidFill>
                  <a:schemeClr val="tx1"/>
                </a:solidFill>
              </a:rPr>
              <a:t>Team/Roles</a:t>
            </a:r>
          </a:p>
          <a:p>
            <a:pPr lvl="1"/>
            <a:r>
              <a:rPr lang="en-US" sz="2600" dirty="0" smtClean="0">
                <a:solidFill>
                  <a:schemeClr val="bg1">
                    <a:lumMod val="65000"/>
                  </a:schemeClr>
                </a:solidFill>
              </a:rPr>
              <a:t>Industry Trends</a:t>
            </a:r>
          </a:p>
          <a:p>
            <a:r>
              <a:rPr lang="en-US" sz="2800" dirty="0">
                <a:solidFill>
                  <a:schemeClr val="bg1">
                    <a:lumMod val="65000"/>
                  </a:schemeClr>
                </a:solidFill>
              </a:rPr>
              <a:t>Data Science Strategy &amp; Applications @ CH Robinson</a:t>
            </a:r>
          </a:p>
          <a:p>
            <a:r>
              <a:rPr lang="en-US" sz="2800" dirty="0">
                <a:solidFill>
                  <a:schemeClr val="bg1">
                    <a:lumMod val="65000"/>
                  </a:schemeClr>
                </a:solidFill>
              </a:rPr>
              <a:t>Variety Hour:  Working with Twitter API &amp; Streaming</a:t>
            </a:r>
          </a:p>
          <a:p>
            <a:endParaRPr lang="en-US" sz="2400" dirty="0"/>
          </a:p>
        </p:txBody>
      </p:sp>
    </p:spTree>
    <p:extLst>
      <p:ext uri="{BB962C8B-B14F-4D97-AF65-F5344CB8AC3E}">
        <p14:creationId xmlns:p14="http://schemas.microsoft.com/office/powerpoint/2010/main" val="2230867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Defines a </a:t>
            </a:r>
            <a:r>
              <a:rPr lang="en-US" sz="4000" dirty="0"/>
              <a:t>Data </a:t>
            </a:r>
            <a:r>
              <a:rPr lang="en-US" sz="4000" dirty="0" smtClean="0"/>
              <a:t>Scientist?</a:t>
            </a:r>
            <a:endParaRPr lang="en-US" sz="4000" dirty="0"/>
          </a:p>
        </p:txBody>
      </p:sp>
      <p:pic>
        <p:nvPicPr>
          <p:cNvPr id="152578" name="Picture 2" descr="Image result for 4 leaf clover clip ar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01849" y="1844824"/>
            <a:ext cx="4139627" cy="44697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08169" y="2060849"/>
            <a:ext cx="2873511" cy="140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08169" y="2102435"/>
            <a:ext cx="2880319" cy="1323439"/>
          </a:xfrm>
          <a:prstGeom prst="rect">
            <a:avLst/>
          </a:prstGeom>
          <a:noFill/>
        </p:spPr>
        <p:txBody>
          <a:bodyPr wrap="square" rtlCol="0">
            <a:spAutoFit/>
          </a:bodyPr>
          <a:lstStyle/>
          <a:p>
            <a:r>
              <a:rPr lang="en-US" sz="1600" b="1" u="sng" dirty="0"/>
              <a:t>What is a Data Scientist?</a:t>
            </a:r>
          </a:p>
          <a:p>
            <a:endParaRPr lang="en-US" sz="1600" dirty="0"/>
          </a:p>
          <a:p>
            <a:r>
              <a:rPr lang="en-US" sz="1600" dirty="0"/>
              <a:t>Some Joke that it is a statistician under 35 years of age (I might agree).</a:t>
            </a:r>
          </a:p>
        </p:txBody>
      </p:sp>
      <p:sp>
        <p:nvSpPr>
          <p:cNvPr id="4" name="TextBox 3"/>
          <p:cNvSpPr txBox="1"/>
          <p:nvPr/>
        </p:nvSpPr>
        <p:spPr>
          <a:xfrm>
            <a:off x="1236826" y="2763999"/>
            <a:ext cx="1656184" cy="830997"/>
          </a:xfrm>
          <a:prstGeom prst="rect">
            <a:avLst/>
          </a:prstGeom>
          <a:noFill/>
        </p:spPr>
        <p:txBody>
          <a:bodyPr wrap="square" rtlCol="0">
            <a:spAutoFit/>
          </a:bodyPr>
          <a:lstStyle/>
          <a:p>
            <a:pPr algn="ctr"/>
            <a:r>
              <a:rPr lang="en-US" sz="1600" dirty="0"/>
              <a:t>Programming</a:t>
            </a:r>
          </a:p>
          <a:p>
            <a:pPr algn="ctr"/>
            <a:r>
              <a:rPr lang="en-US" sz="1600" dirty="0"/>
              <a:t>(Spark, Python, R, Scala)</a:t>
            </a:r>
          </a:p>
        </p:txBody>
      </p:sp>
      <p:sp>
        <p:nvSpPr>
          <p:cNvPr id="9" name="TextBox 8"/>
          <p:cNvSpPr txBox="1"/>
          <p:nvPr/>
        </p:nvSpPr>
        <p:spPr>
          <a:xfrm>
            <a:off x="1092087" y="4365104"/>
            <a:ext cx="1855072" cy="830997"/>
          </a:xfrm>
          <a:prstGeom prst="rect">
            <a:avLst/>
          </a:prstGeom>
          <a:noFill/>
        </p:spPr>
        <p:txBody>
          <a:bodyPr wrap="square" rtlCol="0">
            <a:spAutoFit/>
          </a:bodyPr>
          <a:lstStyle/>
          <a:p>
            <a:pPr algn="ctr"/>
            <a:r>
              <a:rPr lang="en-US" sz="1600" dirty="0"/>
              <a:t>Hacker/Engineer</a:t>
            </a:r>
          </a:p>
          <a:p>
            <a:pPr algn="ctr"/>
            <a:r>
              <a:rPr lang="en-US" sz="1600" dirty="0"/>
              <a:t>(Linux, </a:t>
            </a:r>
            <a:r>
              <a:rPr lang="en-US" sz="1600" dirty="0" err="1"/>
              <a:t>OpenSource</a:t>
            </a:r>
            <a:r>
              <a:rPr lang="en-US" sz="1600" dirty="0"/>
              <a:t>)</a:t>
            </a:r>
          </a:p>
        </p:txBody>
      </p:sp>
      <p:sp>
        <p:nvSpPr>
          <p:cNvPr id="10" name="TextBox 9"/>
          <p:cNvSpPr txBox="1"/>
          <p:nvPr/>
        </p:nvSpPr>
        <p:spPr>
          <a:xfrm>
            <a:off x="3116781" y="4283776"/>
            <a:ext cx="1855072" cy="830997"/>
          </a:xfrm>
          <a:prstGeom prst="rect">
            <a:avLst/>
          </a:prstGeom>
          <a:noFill/>
        </p:spPr>
        <p:txBody>
          <a:bodyPr wrap="square" rtlCol="0">
            <a:spAutoFit/>
          </a:bodyPr>
          <a:lstStyle/>
          <a:p>
            <a:pPr algn="ctr"/>
            <a:r>
              <a:rPr lang="en-US" sz="1600" dirty="0"/>
              <a:t>Stats/Math</a:t>
            </a:r>
          </a:p>
          <a:p>
            <a:pPr algn="ctr"/>
            <a:r>
              <a:rPr lang="en-US" sz="1600" dirty="0"/>
              <a:t>(Probability theory)</a:t>
            </a:r>
          </a:p>
        </p:txBody>
      </p:sp>
      <p:sp>
        <p:nvSpPr>
          <p:cNvPr id="11" name="TextBox 10"/>
          <p:cNvSpPr txBox="1"/>
          <p:nvPr/>
        </p:nvSpPr>
        <p:spPr>
          <a:xfrm>
            <a:off x="3071662" y="2876938"/>
            <a:ext cx="1855072" cy="584775"/>
          </a:xfrm>
          <a:prstGeom prst="rect">
            <a:avLst/>
          </a:prstGeom>
          <a:noFill/>
        </p:spPr>
        <p:txBody>
          <a:bodyPr wrap="square" rtlCol="0">
            <a:spAutoFit/>
          </a:bodyPr>
          <a:lstStyle/>
          <a:p>
            <a:pPr algn="ctr"/>
            <a:r>
              <a:rPr lang="en-US" sz="1600" dirty="0"/>
              <a:t>Business Domain</a:t>
            </a:r>
          </a:p>
          <a:p>
            <a:pPr algn="ctr"/>
            <a:r>
              <a:rPr lang="en-US" sz="1600" dirty="0"/>
              <a:t>(Know the Market)</a:t>
            </a:r>
          </a:p>
        </p:txBody>
      </p:sp>
      <p:pic>
        <p:nvPicPr>
          <p:cNvPr id="152582" name="Picture 6" descr="Image result for drunk leprecha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529" y="3565516"/>
            <a:ext cx="2719151" cy="271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430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320" y="0"/>
            <a:ext cx="12205320" cy="6858000"/>
          </a:xfrm>
          <a:prstGeom prst="rect">
            <a:avLst/>
          </a:prstGeom>
        </p:spPr>
      </p:pic>
    </p:spTree>
    <p:extLst>
      <p:ext uri="{BB962C8B-B14F-4D97-AF65-F5344CB8AC3E}">
        <p14:creationId xmlns:p14="http://schemas.microsoft.com/office/powerpoint/2010/main" val="135464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30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1449387"/>
          </a:xfrm>
        </p:spPr>
        <p:txBody>
          <a:bodyPr/>
          <a:lstStyle/>
          <a:p>
            <a:r>
              <a:rPr lang="en-US" dirty="0" smtClean="0"/>
              <a:t>How does this fit with analytics</a:t>
            </a:r>
            <a:endParaRPr lang="en-US" dirty="0"/>
          </a:p>
        </p:txBody>
      </p:sp>
      <p:pic>
        <p:nvPicPr>
          <p:cNvPr id="4" name="Picture 3"/>
          <p:cNvPicPr>
            <a:picLocks noChangeAspect="1"/>
          </p:cNvPicPr>
          <p:nvPr/>
        </p:nvPicPr>
        <p:blipFill>
          <a:blip r:embed="rId2"/>
          <a:stretch>
            <a:fillRect/>
          </a:stretch>
        </p:blipFill>
        <p:spPr>
          <a:xfrm>
            <a:off x="-12347" y="3150"/>
            <a:ext cx="12212881" cy="6854850"/>
          </a:xfrm>
          <a:prstGeom prst="rect">
            <a:avLst/>
          </a:prstGeom>
        </p:spPr>
      </p:pic>
    </p:spTree>
    <p:extLst>
      <p:ext uri="{BB962C8B-B14F-4D97-AF65-F5344CB8AC3E}">
        <p14:creationId xmlns:p14="http://schemas.microsoft.com/office/powerpoint/2010/main" val="3664634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6374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12192001" cy="6858000"/>
          </a:xfrm>
          <a:prstGeom prst="rect">
            <a:avLst/>
          </a:prstGeom>
          <a:gradFill flip="none" rotWithShape="1">
            <a:gsLst>
              <a:gs pos="44000">
                <a:srgbClr val="101820">
                  <a:alpha val="24000"/>
                </a:srgbClr>
              </a:gs>
              <a:gs pos="100000">
                <a:srgbClr val="10182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5356" y="6160737"/>
            <a:ext cx="2053752" cy="53149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8164"/>
          <a:stretch/>
        </p:blipFill>
        <p:spPr>
          <a:xfrm>
            <a:off x="0" y="1943748"/>
            <a:ext cx="895605" cy="470024"/>
          </a:xfrm>
          <a:prstGeom prst="rect">
            <a:avLst/>
          </a:prstGeom>
        </p:spPr>
      </p:pic>
      <p:sp>
        <p:nvSpPr>
          <p:cNvPr id="5" name="Rectangle 4"/>
          <p:cNvSpPr/>
          <p:nvPr/>
        </p:nvSpPr>
        <p:spPr>
          <a:xfrm>
            <a:off x="946775" y="1894511"/>
            <a:ext cx="4352855" cy="726289"/>
          </a:xfrm>
          <a:prstGeom prst="rect">
            <a:avLst/>
          </a:prstGeom>
        </p:spPr>
        <p:txBody>
          <a:bodyPr wrap="square">
            <a:spAutoFit/>
          </a:bodyPr>
          <a:lstStyle/>
          <a:p>
            <a:pPr>
              <a:lnSpc>
                <a:spcPct val="120000"/>
              </a:lnSpc>
            </a:pPr>
            <a:r>
              <a:rPr lang="en-US" dirty="0">
                <a:solidFill>
                  <a:schemeClr val="bg1"/>
                </a:solidFill>
                <a:latin typeface="Segoe UI" panose="020B0502040204020203" pitchFamily="34" charset="0"/>
                <a:cs typeface="Segoe UI" panose="020B0502040204020203" pitchFamily="34" charset="0"/>
              </a:rPr>
              <a:t>Our people, processes, and technology set us apart</a:t>
            </a:r>
          </a:p>
        </p:txBody>
      </p:sp>
      <p:sp>
        <p:nvSpPr>
          <p:cNvPr id="6" name="Rectangle 5"/>
          <p:cNvSpPr/>
          <p:nvPr/>
        </p:nvSpPr>
        <p:spPr>
          <a:xfrm>
            <a:off x="946775" y="3195447"/>
            <a:ext cx="4352855" cy="757130"/>
          </a:xfrm>
          <a:prstGeom prst="rect">
            <a:avLst/>
          </a:prstGeom>
        </p:spPr>
        <p:txBody>
          <a:bodyPr wrap="square">
            <a:spAutoFit/>
          </a:bodyPr>
          <a:lstStyle/>
          <a:p>
            <a:pPr>
              <a:lnSpc>
                <a:spcPct val="120000"/>
              </a:lnSpc>
            </a:pPr>
            <a:r>
              <a:rPr lang="en-US" dirty="0">
                <a:solidFill>
                  <a:schemeClr val="bg1"/>
                </a:solidFill>
                <a:latin typeface="Segoe UI" panose="020B0502040204020203" pitchFamily="34" charset="0"/>
                <a:cs typeface="Segoe UI" panose="020B0502040204020203" pitchFamily="34" charset="0"/>
              </a:rPr>
              <a:t>112 years of innovation and still shaping the future</a:t>
            </a:r>
          </a:p>
        </p:txBody>
      </p:sp>
      <p:sp>
        <p:nvSpPr>
          <p:cNvPr id="7" name="Rectangle 6"/>
          <p:cNvSpPr/>
          <p:nvPr/>
        </p:nvSpPr>
        <p:spPr>
          <a:xfrm>
            <a:off x="946775" y="4468486"/>
            <a:ext cx="3254417" cy="1089529"/>
          </a:xfrm>
          <a:prstGeom prst="rect">
            <a:avLst/>
          </a:prstGeom>
        </p:spPr>
        <p:txBody>
          <a:bodyPr wrap="none">
            <a:spAutoFit/>
          </a:bodyPr>
          <a:lstStyle/>
          <a:p>
            <a:pPr>
              <a:lnSpc>
                <a:spcPct val="120000"/>
              </a:lnSpc>
            </a:pPr>
            <a:r>
              <a:rPr lang="en-US" dirty="0">
                <a:solidFill>
                  <a:schemeClr val="bg1"/>
                </a:solidFill>
                <a:latin typeface="Segoe UI" panose="020B0502040204020203" pitchFamily="34" charset="0"/>
                <a:cs typeface="Segoe UI" panose="020B0502040204020203" pitchFamily="34" charset="0"/>
              </a:rPr>
              <a:t>Global services </a:t>
            </a:r>
            <a:r>
              <a:rPr lang="en-US" dirty="0" smtClean="0">
                <a:solidFill>
                  <a:schemeClr val="bg1"/>
                </a:solidFill>
                <a:latin typeface="Segoe UI" panose="020B0502040204020203" pitchFamily="34" charset="0"/>
                <a:cs typeface="Segoe UI" panose="020B0502040204020203" pitchFamily="34" charset="0"/>
              </a:rPr>
              <a:t>company with </a:t>
            </a:r>
            <a:br>
              <a:rPr lang="en-US" dirty="0" smtClean="0">
                <a:solidFill>
                  <a:schemeClr val="bg1"/>
                </a:solidFill>
                <a:latin typeface="Segoe UI" panose="020B0502040204020203" pitchFamily="34" charset="0"/>
                <a:cs typeface="Segoe UI" panose="020B0502040204020203" pitchFamily="34" charset="0"/>
              </a:rPr>
            </a:br>
            <a:r>
              <a:rPr lang="en-US" dirty="0" smtClean="0">
                <a:solidFill>
                  <a:schemeClr val="bg1"/>
                </a:solidFill>
                <a:latin typeface="Segoe UI" panose="020B0502040204020203" pitchFamily="34" charset="0"/>
                <a:cs typeface="Segoe UI" panose="020B0502040204020203" pitchFamily="34" charset="0"/>
              </a:rPr>
              <a:t>over 14,000 employees across</a:t>
            </a:r>
            <a:br>
              <a:rPr lang="en-US" dirty="0" smtClean="0">
                <a:solidFill>
                  <a:schemeClr val="bg1"/>
                </a:solidFill>
                <a:latin typeface="Segoe UI" panose="020B0502040204020203" pitchFamily="34" charset="0"/>
                <a:cs typeface="Segoe UI" panose="020B0502040204020203" pitchFamily="34" charset="0"/>
              </a:rPr>
            </a:br>
            <a:r>
              <a:rPr lang="en-US" dirty="0" smtClean="0">
                <a:solidFill>
                  <a:schemeClr val="bg1"/>
                </a:solidFill>
                <a:latin typeface="Segoe UI" panose="020B0502040204020203" pitchFamily="34" charset="0"/>
                <a:cs typeface="Segoe UI" panose="020B0502040204020203" pitchFamily="34" charset="0"/>
              </a:rPr>
              <a:t>39 countries on 5 continents</a:t>
            </a:r>
            <a:endParaRPr lang="en-US" dirty="0">
              <a:solidFill>
                <a:schemeClr val="bg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8164"/>
          <a:stretch/>
        </p:blipFill>
        <p:spPr>
          <a:xfrm>
            <a:off x="0" y="4490209"/>
            <a:ext cx="895605" cy="470024"/>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8164"/>
          <a:stretch/>
        </p:blipFill>
        <p:spPr>
          <a:xfrm>
            <a:off x="0" y="3220056"/>
            <a:ext cx="895605" cy="470024"/>
          </a:xfrm>
          <a:prstGeom prst="rect">
            <a:avLst/>
          </a:prstGeom>
        </p:spPr>
      </p:pic>
      <p:grpSp>
        <p:nvGrpSpPr>
          <p:cNvPr id="14" name="Group 13"/>
          <p:cNvGrpSpPr/>
          <p:nvPr/>
        </p:nvGrpSpPr>
        <p:grpSpPr>
          <a:xfrm>
            <a:off x="5881101" y="419819"/>
            <a:ext cx="2592800" cy="2514033"/>
            <a:chOff x="647113" y="1097122"/>
            <a:chExt cx="1944600" cy="1885524"/>
          </a:xfrm>
        </p:grpSpPr>
        <p:sp>
          <p:nvSpPr>
            <p:cNvPr id="15" name="Oval 14"/>
            <p:cNvSpPr/>
            <p:nvPr/>
          </p:nvSpPr>
          <p:spPr>
            <a:xfrm>
              <a:off x="681535" y="1097122"/>
              <a:ext cx="1885524" cy="1885524"/>
            </a:xfrm>
            <a:prstGeom prst="ellipse">
              <a:avLst/>
            </a:prstGeom>
            <a:solidFill>
              <a:srgbClr val="B9D9EB">
                <a:alpha val="60000"/>
              </a:srgb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647113" y="1498205"/>
              <a:ext cx="1878037" cy="684755"/>
            </a:xfrm>
            <a:prstGeom prst="rect">
              <a:avLst/>
            </a:prstGeom>
            <a:noFill/>
          </p:spPr>
          <p:txBody>
            <a:bodyPr wrap="square" rtlCol="0">
              <a:spAutoFit/>
            </a:bodyPr>
            <a:lstStyle/>
            <a:p>
              <a:pPr algn="ctr"/>
              <a:r>
                <a:rPr lang="en-US" sz="5333" b="1"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5333" b="1" dirty="0">
                  <a:solidFill>
                    <a:schemeClr val="bg1"/>
                  </a:solidFill>
                  <a:latin typeface="Segoe UI" panose="020B0502040204020203" pitchFamily="34" charset="0"/>
                  <a:ea typeface="Segoe UI" panose="020B0502040204020203" pitchFamily="34" charset="0"/>
                  <a:cs typeface="Segoe UI" panose="020B0502040204020203" pitchFamily="34" charset="0"/>
                </a:rPr>
                <a:t>13.1B</a:t>
              </a:r>
            </a:p>
          </p:txBody>
        </p:sp>
        <p:sp>
          <p:nvSpPr>
            <p:cNvPr id="18" name="TextBox 17"/>
            <p:cNvSpPr txBox="1"/>
            <p:nvPr/>
          </p:nvSpPr>
          <p:spPr>
            <a:xfrm>
              <a:off x="713676" y="2039884"/>
              <a:ext cx="1878037" cy="407756"/>
            </a:xfrm>
            <a:prstGeom prst="rect">
              <a:avLst/>
            </a:prstGeom>
            <a:noFill/>
          </p:spPr>
          <p:txBody>
            <a:bodyPr wrap="square" rtlCol="0">
              <a:spAutoFit/>
            </a:bodyPr>
            <a:lstStyle/>
            <a:p>
              <a:pPr algn="ctr"/>
              <a:r>
                <a:rPr lang="en-US" sz="2933"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TOTAL GROSS</a:t>
              </a:r>
              <a:endParaRPr lang="en-US" sz="2933"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Box 18"/>
            <p:cNvSpPr txBox="1"/>
            <p:nvPr/>
          </p:nvSpPr>
          <p:spPr>
            <a:xfrm>
              <a:off x="709899" y="2254764"/>
              <a:ext cx="1878037" cy="561741"/>
            </a:xfrm>
            <a:prstGeom prst="rect">
              <a:avLst/>
            </a:prstGeom>
            <a:noFill/>
          </p:spPr>
          <p:txBody>
            <a:bodyPr wrap="square" rtlCol="0">
              <a:spAutoFit/>
            </a:bodyPr>
            <a:lstStyle/>
            <a:p>
              <a:pPr algn="ctr"/>
              <a:r>
                <a:rPr lang="en-US" sz="4267"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REVENUE</a:t>
              </a:r>
              <a:endParaRPr lang="en-US" sz="4267"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 name="Rectangle 1"/>
          <p:cNvSpPr/>
          <p:nvPr/>
        </p:nvSpPr>
        <p:spPr>
          <a:xfrm>
            <a:off x="1" y="1087297"/>
            <a:ext cx="3831771" cy="420355"/>
          </a:xfrm>
          <a:prstGeom prst="rect">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334027" y="738484"/>
            <a:ext cx="7014576" cy="666786"/>
          </a:xfrm>
          <a:prstGeom prst="rect">
            <a:avLst/>
          </a:prstGeom>
          <a:noFill/>
        </p:spPr>
        <p:txBody>
          <a:bodyPr wrap="square" rtlCol="0">
            <a:spAutoFit/>
          </a:bodyPr>
          <a:lstStyle/>
          <a:p>
            <a:r>
              <a:rPr lang="en-US" sz="3733" b="1" dirty="0">
                <a:solidFill>
                  <a:schemeClr val="bg1"/>
                </a:solidFill>
              </a:rPr>
              <a:t>WHO WE ARE</a:t>
            </a:r>
          </a:p>
        </p:txBody>
      </p:sp>
      <p:grpSp>
        <p:nvGrpSpPr>
          <p:cNvPr id="26" name="Group 25"/>
          <p:cNvGrpSpPr/>
          <p:nvPr/>
        </p:nvGrpSpPr>
        <p:grpSpPr>
          <a:xfrm>
            <a:off x="5570578" y="2774000"/>
            <a:ext cx="2504049" cy="2124095"/>
            <a:chOff x="-50388" y="2737530"/>
            <a:chExt cx="1878037" cy="1593071"/>
          </a:xfrm>
        </p:grpSpPr>
        <p:sp>
          <p:nvSpPr>
            <p:cNvPr id="27" name="Oval 26"/>
            <p:cNvSpPr/>
            <p:nvPr/>
          </p:nvSpPr>
          <p:spPr>
            <a:xfrm>
              <a:off x="62252" y="2737530"/>
              <a:ext cx="1593071" cy="1593071"/>
            </a:xfrm>
            <a:prstGeom prst="ellipse">
              <a:avLst/>
            </a:prstGeom>
            <a:solidFill>
              <a:srgbClr val="53565A">
                <a:alpha val="77647"/>
              </a:srgb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50388" y="2961340"/>
              <a:ext cx="1878037" cy="623248"/>
            </a:xfrm>
            <a:prstGeom prst="rect">
              <a:avLst/>
            </a:prstGeom>
            <a:noFill/>
          </p:spPr>
          <p:txBody>
            <a:bodyPr wrap="square" rtlCol="0">
              <a:spAutoFit/>
            </a:bodyPr>
            <a:lstStyle/>
            <a:p>
              <a:pPr algn="ctr"/>
              <a:r>
                <a:rPr lang="en-US" sz="4800" b="1"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4800" b="1" dirty="0">
                  <a:solidFill>
                    <a:schemeClr val="bg1"/>
                  </a:solidFill>
                  <a:latin typeface="Segoe UI" panose="020B0502040204020203" pitchFamily="34" charset="0"/>
                  <a:ea typeface="Segoe UI" panose="020B0502040204020203" pitchFamily="34" charset="0"/>
                  <a:cs typeface="Segoe UI" panose="020B0502040204020203" pitchFamily="34" charset="0"/>
                </a:rPr>
                <a:t>212</a:t>
              </a:r>
              <a:r>
                <a:rPr lang="en-US" sz="1867" b="1"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sz="2133" spc="133" dirty="0">
                  <a:solidFill>
                    <a:schemeClr val="bg1"/>
                  </a:solidFill>
                  <a:latin typeface="Segoe UI" panose="020B0502040204020203" pitchFamily="34" charset="0"/>
                  <a:ea typeface="Segoe UI" panose="020B0502040204020203" pitchFamily="34" charset="0"/>
                  <a:cs typeface="Segoe UI" panose="020B0502040204020203" pitchFamily="34" charset="0"/>
                </a:rPr>
                <a:t>O</a:t>
              </a:r>
              <a:r>
                <a:rPr lang="en-US" sz="2133" dirty="0">
                  <a:solidFill>
                    <a:schemeClr val="bg1"/>
                  </a:solidFill>
                  <a:latin typeface="Segoe UI" panose="020B0502040204020203" pitchFamily="34" charset="0"/>
                  <a:ea typeface="Segoe UI" panose="020B0502040204020203" pitchFamily="34" charset="0"/>
                  <a:cs typeface="Segoe UI" panose="020B0502040204020203" pitchFamily="34" charset="0"/>
                </a:rPr>
                <a:t>N</a:t>
              </a:r>
            </a:p>
          </p:txBody>
        </p:sp>
        <p:sp>
          <p:nvSpPr>
            <p:cNvPr id="29" name="TextBox 28"/>
            <p:cNvSpPr txBox="1"/>
            <p:nvPr/>
          </p:nvSpPr>
          <p:spPr>
            <a:xfrm>
              <a:off x="-50388" y="3442211"/>
              <a:ext cx="1878037" cy="530915"/>
            </a:xfrm>
            <a:prstGeom prst="rect">
              <a:avLst/>
            </a:prstGeom>
            <a:noFill/>
          </p:spPr>
          <p:txBody>
            <a:bodyPr wrap="square" rtlCol="0">
              <a:spAutoFit/>
            </a:bodyPr>
            <a:lstStyle/>
            <a:p>
              <a:pPr algn="ctr"/>
              <a:r>
                <a:rPr lang="en-US" sz="4000" baseline="30000" dirty="0">
                  <a:solidFill>
                    <a:schemeClr val="bg1"/>
                  </a:solidFill>
                  <a:latin typeface="Times New Roman" panose="02020603050405020304" pitchFamily="18" charset="0"/>
                  <a:ea typeface="Segoe UI" panose="020B0502040204020203" pitchFamily="34" charset="0"/>
                  <a:cs typeface="Times New Roman" panose="02020603050405020304" pitchFamily="18" charset="0"/>
                </a:rPr>
                <a:t>FORTUNE</a:t>
              </a:r>
              <a:endParaRPr lang="en-US" sz="4000" dirty="0">
                <a:solidFill>
                  <a:schemeClr val="bg1"/>
                </a:solidFill>
                <a:latin typeface="Times New Roman" panose="02020603050405020304" pitchFamily="18" charset="0"/>
                <a:ea typeface="Segoe UI" panose="020B0502040204020203" pitchFamily="34" charset="0"/>
                <a:cs typeface="Times New Roman" panose="02020603050405020304" pitchFamily="18" charset="0"/>
              </a:endParaRPr>
            </a:p>
          </p:txBody>
        </p:sp>
        <p:sp>
          <p:nvSpPr>
            <p:cNvPr id="30" name="TextBox 29"/>
            <p:cNvSpPr txBox="1"/>
            <p:nvPr/>
          </p:nvSpPr>
          <p:spPr>
            <a:xfrm>
              <a:off x="237669" y="3710656"/>
              <a:ext cx="1262268" cy="561741"/>
            </a:xfrm>
            <a:prstGeom prst="rect">
              <a:avLst/>
            </a:prstGeom>
            <a:noFill/>
          </p:spPr>
          <p:txBody>
            <a:bodyPr wrap="square" rtlCol="0">
              <a:spAutoFit/>
            </a:bodyPr>
            <a:lstStyle/>
            <a:p>
              <a:pPr algn="ctr"/>
              <a:r>
                <a:rPr lang="en-US" sz="4267" dirty="0">
                  <a:solidFill>
                    <a:schemeClr val="bg1"/>
                  </a:solidFill>
                  <a:latin typeface="Segoe UI" panose="020B0502040204020203" pitchFamily="34" charset="0"/>
                  <a:ea typeface="Segoe UI" panose="020B0502040204020203" pitchFamily="34" charset="0"/>
                  <a:cs typeface="Segoe UI" panose="020B0502040204020203" pitchFamily="34" charset="0"/>
                </a:rPr>
                <a:t>500</a:t>
              </a:r>
            </a:p>
          </p:txBody>
        </p:sp>
      </p:grpSp>
      <p:grpSp>
        <p:nvGrpSpPr>
          <p:cNvPr id="31" name="Group 30"/>
          <p:cNvGrpSpPr/>
          <p:nvPr/>
        </p:nvGrpSpPr>
        <p:grpSpPr>
          <a:xfrm>
            <a:off x="7561541" y="2118063"/>
            <a:ext cx="2552675" cy="2190304"/>
            <a:chOff x="1476649" y="3258951"/>
            <a:chExt cx="1914506" cy="1642728"/>
          </a:xfrm>
        </p:grpSpPr>
        <p:sp>
          <p:nvSpPr>
            <p:cNvPr id="32" name="Oval 31"/>
            <p:cNvSpPr/>
            <p:nvPr/>
          </p:nvSpPr>
          <p:spPr>
            <a:xfrm>
              <a:off x="1591976" y="3258951"/>
              <a:ext cx="1642728" cy="1642728"/>
            </a:xfrm>
            <a:prstGeom prst="ellipse">
              <a:avLst/>
            </a:prstGeom>
            <a:solidFill>
              <a:srgbClr val="31B6FF">
                <a:alpha val="85490"/>
              </a:srgbClr>
            </a:solidFill>
            <a:ln>
              <a:solidFill>
                <a:srgbClr val="0078A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1513118" y="3569291"/>
              <a:ext cx="1878037" cy="407756"/>
            </a:xfrm>
            <a:prstGeom prst="rect">
              <a:avLst/>
            </a:prstGeom>
            <a:noFill/>
          </p:spPr>
          <p:txBody>
            <a:bodyPr wrap="square" rtlCol="0">
              <a:spAutoFit/>
            </a:bodyPr>
            <a:lstStyle/>
            <a:p>
              <a:pPr algn="ctr"/>
              <a:r>
                <a:rPr lang="en-US" sz="2933"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OVER</a:t>
              </a:r>
              <a:endParaRPr lang="en-US" sz="2933"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TextBox 34"/>
            <p:cNvSpPr txBox="1"/>
            <p:nvPr/>
          </p:nvSpPr>
          <p:spPr>
            <a:xfrm>
              <a:off x="1476649" y="3718346"/>
              <a:ext cx="1878037" cy="623248"/>
            </a:xfrm>
            <a:prstGeom prst="rect">
              <a:avLst/>
            </a:prstGeom>
            <a:noFill/>
          </p:spPr>
          <p:txBody>
            <a:bodyPr wrap="square" rtlCol="0">
              <a:spAutoFit/>
            </a:bodyPr>
            <a:lstStyle/>
            <a:p>
              <a:pPr algn="ctr"/>
              <a:r>
                <a:rPr lang="en-US" sz="48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113K</a:t>
              </a:r>
            </a:p>
          </p:txBody>
        </p:sp>
        <p:sp>
          <p:nvSpPr>
            <p:cNvPr id="36" name="TextBox 35"/>
            <p:cNvSpPr txBox="1"/>
            <p:nvPr/>
          </p:nvSpPr>
          <p:spPr>
            <a:xfrm>
              <a:off x="1483863" y="4207497"/>
              <a:ext cx="1878037" cy="469408"/>
            </a:xfrm>
            <a:prstGeom prst="rect">
              <a:avLst/>
            </a:prstGeom>
            <a:noFill/>
          </p:spPr>
          <p:txBody>
            <a:bodyPr wrap="square" rtlCol="0">
              <a:spAutoFit/>
            </a:bodyPr>
            <a:lstStyle/>
            <a:p>
              <a:pPr algn="ctr"/>
              <a:r>
                <a:rPr lang="en-US" sz="3467"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CUSTOMERS</a:t>
              </a:r>
              <a:endParaRPr lang="en-US" sz="3467"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7" name="Group 36"/>
          <p:cNvGrpSpPr/>
          <p:nvPr/>
        </p:nvGrpSpPr>
        <p:grpSpPr>
          <a:xfrm>
            <a:off x="9171875" y="3477077"/>
            <a:ext cx="2528260" cy="2288299"/>
            <a:chOff x="3219751" y="3203804"/>
            <a:chExt cx="1896195" cy="1716224"/>
          </a:xfrm>
        </p:grpSpPr>
        <p:sp>
          <p:nvSpPr>
            <p:cNvPr id="38" name="Oval 37"/>
            <p:cNvSpPr/>
            <p:nvPr/>
          </p:nvSpPr>
          <p:spPr>
            <a:xfrm>
              <a:off x="3313820" y="3203804"/>
              <a:ext cx="1759125" cy="1716224"/>
            </a:xfrm>
            <a:prstGeom prst="ellipse">
              <a:avLst/>
            </a:prstGeom>
            <a:solidFill>
              <a:srgbClr val="C5B9A2">
                <a:alpha val="60000"/>
              </a:srgb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3219751" y="3467524"/>
              <a:ext cx="1878037" cy="684755"/>
            </a:xfrm>
            <a:prstGeom prst="rect">
              <a:avLst/>
            </a:prstGeom>
            <a:noFill/>
          </p:spPr>
          <p:txBody>
            <a:bodyPr wrap="square" rtlCol="0">
              <a:spAutoFit/>
            </a:bodyPr>
            <a:lstStyle/>
            <a:p>
              <a:pPr algn="ctr"/>
              <a:r>
                <a:rPr lang="en-US" sz="5333"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107K</a:t>
              </a:r>
            </a:p>
          </p:txBody>
        </p:sp>
        <p:sp>
          <p:nvSpPr>
            <p:cNvPr id="40" name="TextBox 39"/>
            <p:cNvSpPr txBox="1"/>
            <p:nvPr/>
          </p:nvSpPr>
          <p:spPr>
            <a:xfrm>
              <a:off x="3237497" y="3967183"/>
              <a:ext cx="1878037" cy="469408"/>
            </a:xfrm>
            <a:prstGeom prst="rect">
              <a:avLst/>
            </a:prstGeom>
            <a:noFill/>
          </p:spPr>
          <p:txBody>
            <a:bodyPr wrap="square" rtlCol="0">
              <a:spAutoFit/>
            </a:bodyPr>
            <a:lstStyle/>
            <a:p>
              <a:pPr algn="ctr"/>
              <a:r>
                <a:rPr lang="en-US" sz="3467"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CARRIERS</a:t>
              </a:r>
              <a:endParaRPr lang="en-US" sz="3467"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Box 40"/>
            <p:cNvSpPr txBox="1"/>
            <p:nvPr/>
          </p:nvSpPr>
          <p:spPr>
            <a:xfrm>
              <a:off x="3237909" y="4261678"/>
              <a:ext cx="1878037" cy="397513"/>
            </a:xfrm>
            <a:prstGeom prst="rect">
              <a:avLst/>
            </a:prstGeom>
            <a:noFill/>
          </p:spPr>
          <p:txBody>
            <a:bodyPr wrap="square" rtlCol="0">
              <a:spAutoFit/>
            </a:bodyPr>
            <a:lstStyle/>
            <a:p>
              <a:pPr algn="ctr"/>
              <a:r>
                <a:rPr lang="en-US" sz="2133"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AND SUPPLIERS </a:t>
              </a:r>
              <a:br>
                <a:rPr lang="en-US" sz="2133"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2133"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UNDER CONTRACT</a:t>
              </a:r>
            </a:p>
          </p:txBody>
        </p:sp>
      </p:grpSp>
      <p:grpSp>
        <p:nvGrpSpPr>
          <p:cNvPr id="20" name="Group 19"/>
          <p:cNvGrpSpPr/>
          <p:nvPr/>
        </p:nvGrpSpPr>
        <p:grpSpPr>
          <a:xfrm>
            <a:off x="8982125" y="732537"/>
            <a:ext cx="2515823" cy="2194720"/>
            <a:chOff x="2663409" y="1533357"/>
            <a:chExt cx="1886867" cy="1646040"/>
          </a:xfrm>
        </p:grpSpPr>
        <p:sp>
          <p:nvSpPr>
            <p:cNvPr id="21" name="Oval 20"/>
            <p:cNvSpPr/>
            <p:nvPr/>
          </p:nvSpPr>
          <p:spPr>
            <a:xfrm>
              <a:off x="2751235" y="1533357"/>
              <a:ext cx="1687188" cy="1646040"/>
            </a:xfrm>
            <a:prstGeom prst="ellipse">
              <a:avLst/>
            </a:prstGeom>
            <a:solidFill>
              <a:srgbClr val="459BCB">
                <a:alpha val="60000"/>
              </a:srgb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2667186" y="1962123"/>
              <a:ext cx="1878037" cy="233381"/>
            </a:xfrm>
            <a:prstGeom prst="rect">
              <a:avLst/>
            </a:prstGeom>
            <a:noFill/>
          </p:spPr>
          <p:txBody>
            <a:bodyPr wrap="square" rtlCol="0">
              <a:spAutoFit/>
            </a:bodyPr>
            <a:lstStyle>
              <a:defPPr>
                <a:defRPr lang="en-US"/>
              </a:defPPr>
              <a:lvl1pPr algn="ctr">
                <a:defRPr sz="1600" baseline="300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sz="2133" dirty="0"/>
                <a:t>INBOUND LOGISTICS</a:t>
              </a:r>
            </a:p>
          </p:txBody>
        </p:sp>
        <p:sp>
          <p:nvSpPr>
            <p:cNvPr id="23" name="TextBox 22"/>
            <p:cNvSpPr txBox="1"/>
            <p:nvPr/>
          </p:nvSpPr>
          <p:spPr>
            <a:xfrm>
              <a:off x="2663409" y="2087585"/>
              <a:ext cx="1878037" cy="484748"/>
            </a:xfrm>
            <a:prstGeom prst="rect">
              <a:avLst/>
            </a:prstGeom>
            <a:noFill/>
          </p:spPr>
          <p:txBody>
            <a:bodyPr wrap="square" rtlCol="0">
              <a:spAutoFit/>
            </a:bodyPr>
            <a:lstStyle/>
            <a:p>
              <a:pPr algn="ctr"/>
              <a:r>
                <a:rPr lang="en-US" sz="36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A TOP 3PL</a:t>
              </a:r>
            </a:p>
          </p:txBody>
        </p:sp>
        <p:sp>
          <p:nvSpPr>
            <p:cNvPr id="24" name="TextBox 23"/>
            <p:cNvSpPr txBox="1"/>
            <p:nvPr/>
          </p:nvSpPr>
          <p:spPr>
            <a:xfrm>
              <a:off x="2672239" y="2598520"/>
              <a:ext cx="1878037" cy="233381"/>
            </a:xfrm>
            <a:prstGeom prst="rect">
              <a:avLst/>
            </a:prstGeom>
            <a:noFill/>
          </p:spPr>
          <p:txBody>
            <a:bodyPr wrap="square" rtlCol="0">
              <a:spAutoFit/>
            </a:bodyPr>
            <a:lstStyle>
              <a:defPPr>
                <a:defRPr lang="en-US"/>
              </a:defPPr>
              <a:lvl1pPr algn="ctr">
                <a:defRPr sz="1600" baseline="300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sz="2133" dirty="0"/>
                <a:t>1998 – 2017</a:t>
              </a:r>
            </a:p>
          </p:txBody>
        </p:sp>
      </p:grpSp>
    </p:spTree>
    <p:extLst>
      <p:ext uri="{BB962C8B-B14F-4D97-AF65-F5344CB8AC3E}">
        <p14:creationId xmlns:p14="http://schemas.microsoft.com/office/powerpoint/2010/main" val="356370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15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25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7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the data-product innovation </a:t>
            </a:r>
            <a:r>
              <a:rPr lang="en-US" dirty="0" err="1" smtClean="0"/>
              <a:t>LifeCycle</a:t>
            </a:r>
            <a:r>
              <a:rPr lang="en-US" dirty="0" smtClean="0"/>
              <a:t> look like?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832"/>
            <a:ext cx="12192000" cy="4941168"/>
          </a:xfrm>
          <a:prstGeom prst="rect">
            <a:avLst/>
          </a:prstGeom>
        </p:spPr>
      </p:pic>
    </p:spTree>
    <p:extLst>
      <p:ext uri="{BB962C8B-B14F-4D97-AF65-F5344CB8AC3E}">
        <p14:creationId xmlns:p14="http://schemas.microsoft.com/office/powerpoint/2010/main" val="5522663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Lifecycle</a:t>
            </a:r>
            <a:r>
              <a:rPr lang="en-US" dirty="0"/>
              <a:t> </a:t>
            </a:r>
            <a:r>
              <a:rPr lang="en-US" dirty="0" smtClean="0"/>
              <a:t>in Full Detail</a:t>
            </a:r>
            <a:endParaRPr lang="en-US" dirty="0"/>
          </a:p>
        </p:txBody>
      </p:sp>
      <p:graphicFrame>
        <p:nvGraphicFramePr>
          <p:cNvPr id="5" name="Object 4"/>
          <p:cNvGraphicFramePr>
            <a:graphicFrameLocks noChangeAspect="1"/>
          </p:cNvGraphicFramePr>
          <p:nvPr>
            <p:extLst/>
          </p:nvPr>
        </p:nvGraphicFramePr>
        <p:xfrm>
          <a:off x="0" y="1737360"/>
          <a:ext cx="12192000" cy="5120640"/>
        </p:xfrm>
        <a:graphic>
          <a:graphicData uri="http://schemas.openxmlformats.org/presentationml/2006/ole">
            <mc:AlternateContent xmlns:mc="http://schemas.openxmlformats.org/markup-compatibility/2006">
              <mc:Choice xmlns:v="urn:schemas-microsoft-com:vml" Requires="v">
                <p:oleObj spid="_x0000_s168966" name="Visio" r:id="rId3" imgW="12611068" imgH="7349904" progId="Visio.Drawing.15">
                  <p:embed/>
                </p:oleObj>
              </mc:Choice>
              <mc:Fallback>
                <p:oleObj name="Visio" r:id="rId3" imgW="12611068" imgH="7349904" progId="Visio.Drawing.15">
                  <p:embed/>
                  <p:pic>
                    <p:nvPicPr>
                      <p:cNvPr id="0" name=""/>
                      <p:cNvPicPr/>
                      <p:nvPr/>
                    </p:nvPicPr>
                    <p:blipFill>
                      <a:blip r:embed="rId4"/>
                      <a:stretch>
                        <a:fillRect/>
                      </a:stretch>
                    </p:blipFill>
                    <p:spPr>
                      <a:xfrm>
                        <a:off x="0" y="1737360"/>
                        <a:ext cx="12192000" cy="512064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32470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bg1">
                    <a:lumMod val="65000"/>
                  </a:schemeClr>
                </a:solidFill>
              </a:rPr>
              <a:t>3PLs </a:t>
            </a:r>
            <a:r>
              <a:rPr lang="en-US" sz="2800" dirty="0">
                <a:solidFill>
                  <a:schemeClr val="bg1">
                    <a:lumMod val="65000"/>
                  </a:schemeClr>
                </a:solidFill>
              </a:rPr>
              <a:t>&amp; CH Robinson </a:t>
            </a:r>
          </a:p>
          <a:p>
            <a:r>
              <a:rPr lang="en-US" sz="2800" dirty="0" smtClean="0"/>
              <a:t>Data Science 101…</a:t>
            </a:r>
          </a:p>
          <a:p>
            <a:pPr lvl="1"/>
            <a:r>
              <a:rPr lang="en-US" sz="2600" dirty="0" smtClean="0">
                <a:solidFill>
                  <a:schemeClr val="bg1">
                    <a:lumMod val="65000"/>
                  </a:schemeClr>
                </a:solidFill>
              </a:rPr>
              <a:t>Basic Analytics =&gt; Decision Support Systems</a:t>
            </a:r>
          </a:p>
          <a:p>
            <a:pPr lvl="1"/>
            <a:r>
              <a:rPr lang="en-US" sz="2600" dirty="0" smtClean="0">
                <a:solidFill>
                  <a:schemeClr val="bg1">
                    <a:lumMod val="65000"/>
                  </a:schemeClr>
                </a:solidFill>
              </a:rPr>
              <a:t>Team/Roles</a:t>
            </a:r>
          </a:p>
          <a:p>
            <a:pPr lvl="1"/>
            <a:r>
              <a:rPr lang="en-US" sz="2600" dirty="0" smtClean="0">
                <a:solidFill>
                  <a:schemeClr val="tx1"/>
                </a:solidFill>
              </a:rPr>
              <a:t>Industry Trends</a:t>
            </a:r>
          </a:p>
          <a:p>
            <a:r>
              <a:rPr lang="en-US" sz="2800" dirty="0">
                <a:solidFill>
                  <a:schemeClr val="bg1">
                    <a:lumMod val="65000"/>
                  </a:schemeClr>
                </a:solidFill>
              </a:rPr>
              <a:t>Data Science Strategy &amp; Applications @ CH Robinson</a:t>
            </a:r>
          </a:p>
          <a:p>
            <a:r>
              <a:rPr lang="en-US" sz="2800" dirty="0">
                <a:solidFill>
                  <a:schemeClr val="bg1">
                    <a:lumMod val="65000"/>
                  </a:schemeClr>
                </a:solidFill>
              </a:rPr>
              <a:t>Variety Hour:  Working with Twitter API &amp; Streaming</a:t>
            </a:r>
          </a:p>
          <a:p>
            <a:endParaRPr lang="en-US" sz="2400" dirty="0"/>
          </a:p>
        </p:txBody>
      </p:sp>
    </p:spTree>
    <p:extLst>
      <p:ext uri="{BB962C8B-B14F-4D97-AF65-F5344CB8AC3E}">
        <p14:creationId xmlns:p14="http://schemas.microsoft.com/office/powerpoint/2010/main" val="3161992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Trends are Upcoming?</a:t>
            </a:r>
            <a:endParaRPr lang="en-US" dirty="0"/>
          </a:p>
        </p:txBody>
      </p:sp>
      <p:pic>
        <p:nvPicPr>
          <p:cNvPr id="4" name="Content Placeholder 3"/>
          <p:cNvPicPr>
            <a:picLocks noGrp="1" noChangeAspect="1"/>
          </p:cNvPicPr>
          <p:nvPr>
            <p:ph idx="1"/>
          </p:nvPr>
        </p:nvPicPr>
        <p:blipFill>
          <a:blip r:embed="rId2"/>
          <a:stretch>
            <a:fillRect/>
          </a:stretch>
        </p:blipFill>
        <p:spPr>
          <a:xfrm>
            <a:off x="839416" y="1904840"/>
            <a:ext cx="4896544" cy="4022725"/>
          </a:xfrm>
          <a:prstGeom prst="rect">
            <a:avLst/>
          </a:prstGeom>
        </p:spPr>
      </p:pic>
      <p:pic>
        <p:nvPicPr>
          <p:cNvPr id="157698" name="Picture 2" descr="Image result for public 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930" y="1844824"/>
            <a:ext cx="4095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953676" y="5373216"/>
            <a:ext cx="4202004" cy="90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Today 8% of Companies are using Public cloud =&gt; 35% in 1 year will have some kind of activity</a:t>
            </a:r>
          </a:p>
        </p:txBody>
      </p:sp>
    </p:spTree>
    <p:extLst>
      <p:ext uri="{BB962C8B-B14F-4D97-AF65-F5344CB8AC3E}">
        <p14:creationId xmlns:p14="http://schemas.microsoft.com/office/powerpoint/2010/main" val="34104966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Trends are Upcoming?</a:t>
            </a:r>
            <a:endParaRPr lang="en-US" dirty="0"/>
          </a:p>
        </p:txBody>
      </p:sp>
      <p:pic>
        <p:nvPicPr>
          <p:cNvPr id="4" name="Content Placeholder 3"/>
          <p:cNvPicPr>
            <a:picLocks noGrp="1" noChangeAspect="1"/>
          </p:cNvPicPr>
          <p:nvPr>
            <p:ph idx="1"/>
          </p:nvPr>
        </p:nvPicPr>
        <p:blipFill>
          <a:blip r:embed="rId2"/>
          <a:stretch>
            <a:fillRect/>
          </a:stretch>
        </p:blipFill>
        <p:spPr>
          <a:xfrm>
            <a:off x="407369" y="1992641"/>
            <a:ext cx="5040560" cy="4022725"/>
          </a:xfrm>
          <a:prstGeom prst="rect">
            <a:avLst/>
          </a:prstGeom>
        </p:spPr>
      </p:pic>
      <p:sp>
        <p:nvSpPr>
          <p:cNvPr id="6" name="Rectangle 5"/>
          <p:cNvSpPr/>
          <p:nvPr/>
        </p:nvSpPr>
        <p:spPr>
          <a:xfrm>
            <a:off x="6240016" y="4365104"/>
            <a:ext cx="4915664"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chemeClr val="tx1"/>
                </a:solidFill>
              </a:rPr>
              <a:t>DataBricks</a:t>
            </a:r>
            <a:r>
              <a:rPr lang="en-US" dirty="0" smtClean="0">
                <a:solidFill>
                  <a:schemeClr val="tx1"/>
                </a:solidFill>
              </a:rPr>
              <a:t> is the 800 pound gorilla for spark ecosystem development &amp; public cloud hosting.  </a:t>
            </a:r>
          </a:p>
          <a:p>
            <a:pPr marL="285750" indent="-285750">
              <a:buFont typeface="Arial" panose="020B0604020202020204" pitchFamily="34" charset="0"/>
              <a:buChar char="•"/>
            </a:pPr>
            <a:r>
              <a:rPr lang="en-US" dirty="0" smtClean="0">
                <a:solidFill>
                  <a:schemeClr val="tx1"/>
                </a:solidFill>
              </a:rPr>
              <a:t>Suitable “Cloud First R&amp;D” option</a:t>
            </a:r>
          </a:p>
          <a:p>
            <a:pPr marL="285750" indent="-285750">
              <a:buFont typeface="Arial" panose="020B0604020202020204" pitchFamily="34" charset="0"/>
              <a:buChar char="•"/>
            </a:pPr>
            <a:r>
              <a:rPr lang="en-US" dirty="0" smtClean="0">
                <a:solidFill>
                  <a:schemeClr val="tx1"/>
                </a:solidFill>
              </a:rPr>
              <a:t>Pennies on the Dollar for Spark Infrastructure (unbelievably cheap)</a:t>
            </a:r>
          </a:p>
        </p:txBody>
      </p:sp>
      <p:pic>
        <p:nvPicPr>
          <p:cNvPr id="7" name="Content Placeholder 4"/>
          <p:cNvPicPr>
            <a:picLocks noChangeAspect="1"/>
          </p:cNvPicPr>
          <p:nvPr/>
        </p:nvPicPr>
        <p:blipFill>
          <a:blip r:embed="rId3"/>
          <a:stretch>
            <a:fillRect/>
          </a:stretch>
        </p:blipFill>
        <p:spPr>
          <a:xfrm>
            <a:off x="6240016" y="1844824"/>
            <a:ext cx="4915664" cy="2326191"/>
          </a:xfrm>
          <a:prstGeom prst="rect">
            <a:avLst/>
          </a:prstGeom>
        </p:spPr>
      </p:pic>
    </p:spTree>
    <p:extLst>
      <p:ext uri="{BB962C8B-B14F-4D97-AF65-F5344CB8AC3E}">
        <p14:creationId xmlns:p14="http://schemas.microsoft.com/office/powerpoint/2010/main" val="172385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Algorithms working </a:t>
            </a:r>
            <a:r>
              <a:rPr lang="en-US" b="1" i="1" dirty="0" smtClean="0"/>
              <a:t>for you </a:t>
            </a:r>
            <a:r>
              <a:rPr lang="en-US" dirty="0" smtClean="0"/>
              <a:t>versus </a:t>
            </a:r>
            <a:r>
              <a:rPr lang="en-US" b="1" i="1" dirty="0" smtClean="0"/>
              <a:t>on you</a:t>
            </a:r>
            <a:endParaRPr lang="en-US" dirty="0"/>
          </a:p>
        </p:txBody>
      </p:sp>
      <p:pic>
        <p:nvPicPr>
          <p:cNvPr id="6" name="Picture 4" descr="http://www.recoveryrx.co/recovery/wp-content/uploads/2013/05/Blue-Man-Front-RGB-940x1618.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811964" y="1836251"/>
            <a:ext cx="2336023" cy="40227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a:spLocks noGrp="1"/>
          </p:cNvSpPr>
          <p:nvPr>
            <p:ph sz="half" idx="4294967295"/>
          </p:nvPr>
        </p:nvSpPr>
        <p:spPr>
          <a:xfrm>
            <a:off x="7310504" y="1868002"/>
            <a:ext cx="3851275" cy="4418013"/>
          </a:xfrm>
          <a:prstGeom prst="rect">
            <a:avLst/>
          </a:prstGeom>
        </p:spPr>
        <p:txBody>
          <a:bodyPr/>
          <a:lstStyle/>
          <a:p>
            <a:r>
              <a:rPr lang="en-US" sz="1800" dirty="0"/>
              <a:t>Present State of Affairs:  </a:t>
            </a:r>
            <a:r>
              <a:rPr lang="en-US" sz="1800" b="1" i="1" dirty="0"/>
              <a:t>On You</a:t>
            </a:r>
          </a:p>
          <a:p>
            <a:pPr lvl="1"/>
            <a:r>
              <a:rPr lang="en-US" sz="1600" dirty="0"/>
              <a:t>Recommend products in their best interest (i.e. amazon)</a:t>
            </a:r>
          </a:p>
          <a:p>
            <a:pPr lvl="1"/>
            <a:r>
              <a:rPr lang="en-US" sz="1600" dirty="0"/>
              <a:t>Screen for Credit Worthiness</a:t>
            </a:r>
          </a:p>
          <a:p>
            <a:pPr lvl="1"/>
            <a:r>
              <a:rPr lang="en-US" sz="1600" dirty="0"/>
              <a:t>Fraud Detection</a:t>
            </a:r>
            <a:br>
              <a:rPr lang="en-US" sz="1600" dirty="0"/>
            </a:br>
            <a:r>
              <a:rPr lang="en-US" sz="1600" dirty="0"/>
              <a:t/>
            </a:r>
            <a:br>
              <a:rPr lang="en-US" sz="1600" dirty="0"/>
            </a:br>
            <a:endParaRPr lang="en-US" sz="1600" dirty="0"/>
          </a:p>
          <a:p>
            <a:r>
              <a:rPr lang="en-US" sz="1800" dirty="0"/>
              <a:t>Future State of Affairs:  </a:t>
            </a:r>
            <a:r>
              <a:rPr lang="en-US" sz="1800" b="1" i="1" dirty="0"/>
              <a:t>For You</a:t>
            </a:r>
          </a:p>
          <a:p>
            <a:pPr lvl="1"/>
            <a:r>
              <a:rPr lang="en-US" sz="1600" dirty="0"/>
              <a:t>Google desktop mining your emails </a:t>
            </a:r>
          </a:p>
          <a:p>
            <a:pPr lvl="2"/>
            <a:r>
              <a:rPr lang="en-US" sz="1400" dirty="0"/>
              <a:t>Providing appoint reminders</a:t>
            </a:r>
          </a:p>
          <a:p>
            <a:pPr lvl="2"/>
            <a:r>
              <a:rPr lang="en-US" sz="1400" dirty="0"/>
              <a:t>Suggesting responses to emails</a:t>
            </a:r>
          </a:p>
          <a:p>
            <a:pPr lvl="1"/>
            <a:endParaRPr lang="en-US" sz="1600" dirty="0"/>
          </a:p>
        </p:txBody>
      </p:sp>
      <p:sp>
        <p:nvSpPr>
          <p:cNvPr id="7" name="TextBox 6"/>
          <p:cNvSpPr txBox="1"/>
          <p:nvPr/>
        </p:nvSpPr>
        <p:spPr>
          <a:xfrm>
            <a:off x="4432051" y="1903604"/>
            <a:ext cx="2416061" cy="1754326"/>
          </a:xfrm>
          <a:prstGeom prst="rect">
            <a:avLst/>
          </a:prstGeom>
          <a:noFill/>
        </p:spPr>
        <p:txBody>
          <a:bodyPr wrap="square" rtlCol="0">
            <a:spAutoFit/>
          </a:bodyPr>
          <a:lstStyle/>
          <a:p>
            <a:r>
              <a:rPr lang="en-US" dirty="0" smtClean="0"/>
              <a:t>Artificial Intelligence Bots compete on 2 dimensions:</a:t>
            </a:r>
          </a:p>
          <a:p>
            <a:pPr marL="285750" indent="-285750">
              <a:buFont typeface="Arial" panose="020B0604020202020204" pitchFamily="34" charset="0"/>
              <a:buChar char="•"/>
            </a:pPr>
            <a:r>
              <a:rPr lang="en-US" u="sng" dirty="0" smtClean="0"/>
              <a:t>Best Algorithms</a:t>
            </a:r>
          </a:p>
          <a:p>
            <a:pPr marL="285750" indent="-285750">
              <a:buFont typeface="Arial" panose="020B0604020202020204" pitchFamily="34" charset="0"/>
              <a:buChar char="•"/>
            </a:pPr>
            <a:r>
              <a:rPr lang="en-US" u="sng" dirty="0" smtClean="0"/>
              <a:t>Best Corpus</a:t>
            </a:r>
          </a:p>
          <a:p>
            <a:r>
              <a:rPr lang="en-US" dirty="0"/>
              <a:t>	</a:t>
            </a:r>
            <a:r>
              <a:rPr lang="en-US" dirty="0" smtClean="0"/>
              <a:t> </a:t>
            </a:r>
            <a:endParaRPr lang="en-US" dirty="0"/>
          </a:p>
        </p:txBody>
      </p:sp>
      <p:cxnSp>
        <p:nvCxnSpPr>
          <p:cNvPr id="8" name="Straight Arrow Connector 7"/>
          <p:cNvCxnSpPr/>
          <p:nvPr/>
        </p:nvCxnSpPr>
        <p:spPr>
          <a:xfrm flipH="1" flipV="1">
            <a:off x="2207568" y="2270007"/>
            <a:ext cx="2212251" cy="65493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644683" y="3212976"/>
            <a:ext cx="1787368"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71848" y="3684183"/>
            <a:ext cx="2726725" cy="1477328"/>
          </a:xfrm>
          <a:prstGeom prst="rect">
            <a:avLst/>
          </a:prstGeom>
          <a:noFill/>
        </p:spPr>
        <p:txBody>
          <a:bodyPr wrap="square" rtlCol="0">
            <a:spAutoFit/>
          </a:bodyPr>
          <a:lstStyle/>
          <a:p>
            <a:r>
              <a:rPr lang="en-US" u="sng" dirty="0" smtClean="0"/>
              <a:t>Best Algorithms:</a:t>
            </a:r>
          </a:p>
          <a:p>
            <a:r>
              <a:rPr lang="en-US" dirty="0" smtClean="0"/>
              <a:t>Will Go Beyond Mere Feature Extraction (i.e. pattern recognition)</a:t>
            </a:r>
            <a:r>
              <a:rPr lang="en-US" dirty="0"/>
              <a:t>	</a:t>
            </a:r>
            <a:r>
              <a:rPr lang="en-US" dirty="0" smtClean="0"/>
              <a:t> </a:t>
            </a:r>
            <a:endParaRPr lang="en-US" dirty="0"/>
          </a:p>
        </p:txBody>
      </p:sp>
      <p:sp>
        <p:nvSpPr>
          <p:cNvPr id="11" name="TextBox 10"/>
          <p:cNvSpPr txBox="1"/>
          <p:nvPr/>
        </p:nvSpPr>
        <p:spPr>
          <a:xfrm>
            <a:off x="4419818" y="4967509"/>
            <a:ext cx="2726725" cy="1477328"/>
          </a:xfrm>
          <a:prstGeom prst="rect">
            <a:avLst/>
          </a:prstGeom>
          <a:noFill/>
        </p:spPr>
        <p:txBody>
          <a:bodyPr wrap="square" rtlCol="0">
            <a:spAutoFit/>
          </a:bodyPr>
          <a:lstStyle/>
          <a:p>
            <a:r>
              <a:rPr lang="en-US" u="sng" dirty="0" smtClean="0"/>
              <a:t>Best Corpus:</a:t>
            </a:r>
          </a:p>
          <a:p>
            <a:r>
              <a:rPr lang="en-US" dirty="0" smtClean="0"/>
              <a:t>Email inbox today, but will evolve with </a:t>
            </a:r>
            <a:r>
              <a:rPr lang="en-US" dirty="0" err="1" smtClean="0"/>
              <a:t>IoT</a:t>
            </a:r>
            <a:r>
              <a:rPr lang="en-US" dirty="0" smtClean="0"/>
              <a:t> (Internet of things)</a:t>
            </a:r>
            <a:r>
              <a:rPr lang="en-US" dirty="0"/>
              <a:t>	</a:t>
            </a:r>
            <a:r>
              <a:rPr lang="en-US" dirty="0" smtClean="0"/>
              <a:t> </a:t>
            </a:r>
            <a:endParaRPr lang="en-US" dirty="0"/>
          </a:p>
        </p:txBody>
      </p:sp>
    </p:spTree>
    <p:extLst>
      <p:ext uri="{BB962C8B-B14F-4D97-AF65-F5344CB8AC3E}">
        <p14:creationId xmlns:p14="http://schemas.microsoft.com/office/powerpoint/2010/main" val="8698592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bg1">
                    <a:lumMod val="65000"/>
                  </a:schemeClr>
                </a:solidFill>
              </a:rPr>
              <a:t>3PLs </a:t>
            </a:r>
            <a:r>
              <a:rPr lang="en-US" sz="2800" dirty="0">
                <a:solidFill>
                  <a:schemeClr val="bg1">
                    <a:lumMod val="65000"/>
                  </a:schemeClr>
                </a:solidFill>
              </a:rPr>
              <a:t>&amp; CH Robinson </a:t>
            </a:r>
          </a:p>
          <a:p>
            <a:r>
              <a:rPr lang="en-US" sz="2800" dirty="0" smtClean="0">
                <a:solidFill>
                  <a:schemeClr val="bg1">
                    <a:lumMod val="65000"/>
                  </a:schemeClr>
                </a:solidFill>
              </a:rPr>
              <a:t>Data Science 101…</a:t>
            </a:r>
          </a:p>
          <a:p>
            <a:pPr lvl="1"/>
            <a:r>
              <a:rPr lang="en-US" sz="2600" dirty="0" smtClean="0">
                <a:solidFill>
                  <a:schemeClr val="bg1">
                    <a:lumMod val="65000"/>
                  </a:schemeClr>
                </a:solidFill>
              </a:rPr>
              <a:t>Basic Analytics =&gt; Decision Support Systems</a:t>
            </a:r>
          </a:p>
          <a:p>
            <a:pPr lvl="1"/>
            <a:r>
              <a:rPr lang="en-US" sz="2600" dirty="0" smtClean="0">
                <a:solidFill>
                  <a:schemeClr val="bg1">
                    <a:lumMod val="65000"/>
                  </a:schemeClr>
                </a:solidFill>
              </a:rPr>
              <a:t>Team/Roles</a:t>
            </a:r>
          </a:p>
          <a:p>
            <a:pPr lvl="1"/>
            <a:r>
              <a:rPr lang="en-US" sz="2600" dirty="0" smtClean="0">
                <a:solidFill>
                  <a:schemeClr val="bg1">
                    <a:lumMod val="65000"/>
                  </a:schemeClr>
                </a:solidFill>
              </a:rPr>
              <a:t>Industry Trends</a:t>
            </a:r>
          </a:p>
          <a:p>
            <a:r>
              <a:rPr lang="en-US" sz="2800" dirty="0">
                <a:solidFill>
                  <a:schemeClr val="tx1"/>
                </a:solidFill>
              </a:rPr>
              <a:t>Data Science Strategy &amp; Applications @ CH Robinson</a:t>
            </a:r>
          </a:p>
          <a:p>
            <a:r>
              <a:rPr lang="en-US" sz="2800" dirty="0">
                <a:solidFill>
                  <a:schemeClr val="bg1">
                    <a:lumMod val="65000"/>
                  </a:schemeClr>
                </a:solidFill>
              </a:rPr>
              <a:t>Variety Hour:  Working with Twitter API &amp; Streaming</a:t>
            </a:r>
          </a:p>
          <a:p>
            <a:endParaRPr lang="en-US" sz="2400" dirty="0"/>
          </a:p>
        </p:txBody>
      </p:sp>
    </p:spTree>
    <p:extLst>
      <p:ext uri="{BB962C8B-B14F-4D97-AF65-F5344CB8AC3E}">
        <p14:creationId xmlns:p14="http://schemas.microsoft.com/office/powerpoint/2010/main" val="2607055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txBox="1">
            <a:spLocks/>
          </p:cNvSpPr>
          <p:nvPr/>
        </p:nvSpPr>
        <p:spPr>
          <a:xfrm>
            <a:off x="1461" y="0"/>
            <a:ext cx="12188952" cy="6858000"/>
          </a:xfrm>
          <a:prstGeom prst="rect">
            <a:avLst/>
          </a:prstGeom>
          <a:solidFill>
            <a:srgbClr val="101820"/>
          </a:solidFill>
        </p:spPr>
        <p:txBody>
          <a:bodyPr vert="horz" lIns="640080" tIns="1280160" rIns="3657600" bIns="45720" rtlCol="0" anchor="t" anchorCtr="0">
            <a:noAutofit/>
          </a:bodyPr>
          <a:lstStyle>
            <a:defPPr>
              <a:defRPr lang="en-US"/>
            </a:defPPr>
            <a:lvl1pPr marL="342900" marR="0" lvl="0" indent="-342900" fontAlgn="auto">
              <a:lnSpc>
                <a:spcPct val="100000"/>
              </a:lnSpc>
              <a:spcBef>
                <a:spcPct val="0"/>
              </a:spcBef>
              <a:spcAft>
                <a:spcPts val="1800"/>
              </a:spcAft>
              <a:buClr>
                <a:schemeClr val="bg1"/>
              </a:buClr>
              <a:buSzTx/>
              <a:buFont typeface="Segoe UI" panose="020B0502040204020203" pitchFamily="34" charset="0"/>
              <a:buChar char="□"/>
              <a:tabLst/>
              <a:defRPr sz="2400">
                <a:solidFill>
                  <a:sysClr val="window" lastClr="FFFFFF"/>
                </a:solidFill>
                <a:latin typeface="Segoe UI" panose="020B0502040204020203" pitchFamily="34" charset="0"/>
                <a:ea typeface="+mj-ea"/>
                <a:cs typeface="Segoe UI" panose="020B0502040204020203" pitchFamily="34" charset="0"/>
              </a:defRPr>
            </a:lvl1pPr>
          </a:lstStyle>
          <a:p>
            <a:pPr marL="344479" lvl="1" indent="-342891">
              <a:spcAft>
                <a:spcPts val="1800"/>
              </a:spcAft>
              <a:buClr>
                <a:schemeClr val="bg1"/>
              </a:buClr>
              <a:buFont typeface="Segoe UI" panose="020B0502040204020203" pitchFamily="34" charset="0"/>
              <a:buChar char="□"/>
              <a:defRPr/>
            </a:pPr>
            <a:r>
              <a:rPr lang="en-US" dirty="0">
                <a:solidFill>
                  <a:sysClr val="window" lastClr="FFFFFF"/>
                </a:solidFill>
                <a:latin typeface="Segoe UI" panose="020B0502040204020203" pitchFamily="34" charset="0"/>
                <a:cs typeface="Segoe UI" panose="020B0502040204020203" pitchFamily="34" charset="0"/>
              </a:rPr>
              <a:t>Remove friction and human interaction from each step of the order to cash cycle </a:t>
            </a:r>
          </a:p>
          <a:p>
            <a:pPr marL="344479" lvl="1" indent="-342891">
              <a:spcAft>
                <a:spcPts val="1800"/>
              </a:spcAft>
              <a:buClr>
                <a:schemeClr val="bg1"/>
              </a:buClr>
              <a:buFont typeface="Segoe UI" panose="020B0502040204020203" pitchFamily="34" charset="0"/>
              <a:buChar char="□"/>
              <a:defRPr/>
            </a:pPr>
            <a:r>
              <a:rPr lang="en-US" dirty="0">
                <a:solidFill>
                  <a:sysClr val="window" lastClr="FFFFFF"/>
                </a:solidFill>
                <a:latin typeface="Segoe UI" panose="020B0502040204020203" pitchFamily="34" charset="0"/>
                <a:cs typeface="Segoe UI" panose="020B0502040204020203" pitchFamily="34" charset="0"/>
              </a:rPr>
              <a:t>Improve quality and reduce cost to operate.  </a:t>
            </a:r>
          </a:p>
          <a:p>
            <a:pPr marL="0" lvl="1">
              <a:spcAft>
                <a:spcPts val="1800"/>
              </a:spcAft>
              <a:buClr>
                <a:schemeClr val="bg1"/>
              </a:buClr>
              <a:defRPr/>
            </a:pPr>
            <a:r>
              <a:rPr lang="en-US" dirty="0">
                <a:solidFill>
                  <a:sysClr val="window" lastClr="FFFFFF"/>
                </a:solidFill>
                <a:latin typeface="Segoe UI" panose="020B0502040204020203" pitchFamily="34" charset="0"/>
                <a:cs typeface="Segoe UI" panose="020B0502040204020203" pitchFamily="34" charset="0"/>
              </a:rPr>
              <a:t>We will transition tasks, processes and decisions that were once executed manually to automated processes guided by technology and machines.  </a:t>
            </a:r>
          </a:p>
        </p:txBody>
      </p:sp>
      <p:sp>
        <p:nvSpPr>
          <p:cNvPr id="6" name="TextBox 5"/>
          <p:cNvSpPr txBox="1"/>
          <p:nvPr/>
        </p:nvSpPr>
        <p:spPr>
          <a:xfrm>
            <a:off x="145523" y="6602143"/>
            <a:ext cx="2468880" cy="184666"/>
          </a:xfrm>
          <a:prstGeom prst="rect">
            <a:avLst/>
          </a:prstGeom>
          <a:noFill/>
        </p:spPr>
        <p:txBody>
          <a:bodyPr wrap="square" rtlCol="0">
            <a:spAutoFit/>
          </a:bodyPr>
          <a:lstStyle>
            <a:defPPr>
              <a:defRPr lang="en-US"/>
            </a:defPPr>
            <a:lvl1pPr>
              <a:defRPr sz="600">
                <a:solidFill>
                  <a:schemeClr val="bg1"/>
                </a:solidFill>
                <a:latin typeface="Segoe UI" panose="020B0502040204020203" pitchFamily="34" charset="0"/>
                <a:cs typeface="Segoe UI" panose="020B0502040204020203" pitchFamily="34" charset="0"/>
              </a:defRPr>
            </a:lvl1pPr>
          </a:lstStyle>
          <a:p>
            <a:r>
              <a:rPr lang="en-US" dirty="0"/>
              <a:t>© 2017 C.H. Robinson Worldwide, Inc. Proprietary and confidential.</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89721" y="158097"/>
            <a:ext cx="486439" cy="552115"/>
          </a:xfrm>
          <a:prstGeom prst="rect">
            <a:avLst/>
          </a:prstGeom>
        </p:spPr>
      </p:pic>
      <p:sp>
        <p:nvSpPr>
          <p:cNvPr id="10" name="Rectangle 9"/>
          <p:cNvSpPr/>
          <p:nvPr/>
        </p:nvSpPr>
        <p:spPr>
          <a:xfrm>
            <a:off x="1709" y="706969"/>
            <a:ext cx="10972800" cy="318555"/>
          </a:xfrm>
          <a:prstGeom prst="rect">
            <a:avLst/>
          </a:prstGeom>
          <a:solidFill>
            <a:srgbClr val="00AAE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75908" y="384049"/>
            <a:ext cx="10397539" cy="707887"/>
          </a:xfrm>
          <a:prstGeom prst="rect">
            <a:avLst/>
          </a:prstGeom>
          <a:noFill/>
        </p:spPr>
        <p:txBody>
          <a:bodyPr vert="horz" lIns="0" tIns="0" rIns="0" bIns="0" rtlCol="0" anchor="t" anchorCtr="0">
            <a:noAutofit/>
          </a:bodyPr>
          <a:lstStyle>
            <a:defPPr>
              <a:defRPr lang="en-US"/>
            </a:defPPr>
            <a:lvl1pPr marR="0" lvl="0" indent="0" fontAlgn="auto">
              <a:lnSpc>
                <a:spcPct val="100000"/>
              </a:lnSpc>
              <a:spcBef>
                <a:spcPct val="0"/>
              </a:spcBef>
              <a:spcAft>
                <a:spcPts val="1800"/>
              </a:spcAft>
              <a:buClrTx/>
              <a:buSzTx/>
              <a:buFontTx/>
              <a:buNone/>
              <a:tabLst/>
              <a:defRPr sz="3600">
                <a:solidFill>
                  <a:schemeClr val="bg1"/>
                </a:solidFill>
                <a:latin typeface="Arial" panose="020B0604020202020204" pitchFamily="34" charset="0"/>
                <a:ea typeface="+mj-ea"/>
                <a:cs typeface="Arial" panose="020B0604020202020204" pitchFamily="34" charset="0"/>
              </a:defRPr>
            </a:lvl1pPr>
          </a:lstStyle>
          <a:p>
            <a:pPr>
              <a:buClr>
                <a:schemeClr val="bg1"/>
              </a:buClr>
              <a:defRPr/>
            </a:pPr>
            <a:r>
              <a:rPr lang="en-US" dirty="0">
                <a:solidFill>
                  <a:sysClr val="window" lastClr="FFFFFF"/>
                </a:solidFill>
                <a:latin typeface="Segoe UI" panose="020B0502040204020203" pitchFamily="34" charset="0"/>
                <a:cs typeface="Segoe UI" panose="020B0502040204020203" pitchFamily="34" charset="0"/>
              </a:rPr>
              <a:t>Why Data Science: Digitalization objective</a:t>
            </a:r>
          </a:p>
        </p:txBody>
      </p:sp>
      <p:sp>
        <p:nvSpPr>
          <p:cNvPr id="8" name="Rectangle 7"/>
          <p:cNvSpPr/>
          <p:nvPr/>
        </p:nvSpPr>
        <p:spPr>
          <a:xfrm>
            <a:off x="3909908" y="2833268"/>
            <a:ext cx="7814752" cy="369332"/>
          </a:xfrm>
          <a:prstGeom prst="rect">
            <a:avLst/>
          </a:prstGeom>
        </p:spPr>
        <p:txBody>
          <a:bodyPr wrap="square">
            <a:spAutoFit/>
          </a:bodyPr>
          <a:lstStyle/>
          <a:p>
            <a:pPr marL="800080" lvl="1" indent="-342891">
              <a:spcAft>
                <a:spcPts val="1800"/>
              </a:spcAft>
              <a:buClr>
                <a:schemeClr val="bg1"/>
              </a:buClr>
              <a:buFont typeface="Segoe UI" panose="020B0502040204020203" pitchFamily="34" charset="0"/>
              <a:buChar char="□"/>
              <a:defRPr/>
            </a:pPr>
            <a:endParaRPr lang="en-US" dirty="0">
              <a:solidFill>
                <a:sysClr val="window" lastClr="FFFFFF"/>
              </a:solidFill>
              <a:latin typeface="Segoe UI" panose="020B0502040204020203" pitchFamily="34" charset="0"/>
              <a:ea typeface="+mj-ea"/>
              <a:cs typeface="Segoe UI" panose="020B0502040204020203" pitchFamily="34" charset="0"/>
            </a:endParaRPr>
          </a:p>
        </p:txBody>
      </p:sp>
      <p:pic>
        <p:nvPicPr>
          <p:cNvPr id="4" name="Picture 3"/>
          <p:cNvPicPr>
            <a:picLocks noChangeAspect="1"/>
          </p:cNvPicPr>
          <p:nvPr/>
        </p:nvPicPr>
        <p:blipFill>
          <a:blip r:embed="rId4"/>
          <a:stretch>
            <a:fillRect/>
          </a:stretch>
        </p:blipFill>
        <p:spPr>
          <a:xfrm>
            <a:off x="9469539" y="2497237"/>
            <a:ext cx="1624135" cy="1624135"/>
          </a:xfrm>
          <a:prstGeom prst="rect">
            <a:avLst/>
          </a:prstGeom>
        </p:spPr>
      </p:pic>
      <p:pic>
        <p:nvPicPr>
          <p:cNvPr id="11" name="Picture 10"/>
          <p:cNvPicPr>
            <a:picLocks noChangeAspect="1"/>
          </p:cNvPicPr>
          <p:nvPr/>
        </p:nvPicPr>
        <p:blipFill>
          <a:blip r:embed="rId4"/>
          <a:stretch>
            <a:fillRect/>
          </a:stretch>
        </p:blipFill>
        <p:spPr>
          <a:xfrm>
            <a:off x="8149086" y="4532262"/>
            <a:ext cx="1624135" cy="1624135"/>
          </a:xfrm>
          <a:prstGeom prst="rect">
            <a:avLst/>
          </a:prstGeom>
        </p:spPr>
      </p:pic>
      <p:pic>
        <p:nvPicPr>
          <p:cNvPr id="2" name="Picture 1"/>
          <p:cNvPicPr>
            <a:picLocks/>
          </p:cNvPicPr>
          <p:nvPr/>
        </p:nvPicPr>
        <p:blipFill>
          <a:blip r:embed="rId5"/>
          <a:stretch>
            <a:fillRect/>
          </a:stretch>
        </p:blipFill>
        <p:spPr>
          <a:xfrm rot="5400000">
            <a:off x="9445255" y="4287486"/>
            <a:ext cx="320040" cy="75565"/>
          </a:xfrm>
          <a:prstGeom prst="rect">
            <a:avLst/>
          </a:prstGeom>
        </p:spPr>
      </p:pic>
      <p:pic>
        <p:nvPicPr>
          <p:cNvPr id="12" name="Picture 11"/>
          <p:cNvPicPr>
            <a:picLocks/>
          </p:cNvPicPr>
          <p:nvPr/>
        </p:nvPicPr>
        <p:blipFill>
          <a:blip r:embed="rId5"/>
          <a:stretch>
            <a:fillRect/>
          </a:stretch>
        </p:blipFill>
        <p:spPr>
          <a:xfrm>
            <a:off x="9808169" y="4651882"/>
            <a:ext cx="182880" cy="75565"/>
          </a:xfrm>
          <a:prstGeom prst="rect">
            <a:avLst/>
          </a:prstGeom>
        </p:spPr>
      </p:pic>
      <p:pic>
        <p:nvPicPr>
          <p:cNvPr id="13" name="Picture 12"/>
          <p:cNvPicPr>
            <a:picLocks noChangeAspect="1"/>
          </p:cNvPicPr>
          <p:nvPr/>
        </p:nvPicPr>
        <p:blipFill>
          <a:blip r:embed="rId4"/>
          <a:stretch>
            <a:fillRect/>
          </a:stretch>
        </p:blipFill>
        <p:spPr>
          <a:xfrm>
            <a:off x="6120654" y="4532262"/>
            <a:ext cx="1624135" cy="1624135"/>
          </a:xfrm>
          <a:prstGeom prst="rect">
            <a:avLst/>
          </a:prstGeom>
        </p:spPr>
      </p:pic>
      <p:pic>
        <p:nvPicPr>
          <p:cNvPr id="14" name="Picture 13"/>
          <p:cNvPicPr>
            <a:picLocks noChangeAspect="1"/>
          </p:cNvPicPr>
          <p:nvPr/>
        </p:nvPicPr>
        <p:blipFill>
          <a:blip r:embed="rId4"/>
          <a:stretch>
            <a:fillRect/>
          </a:stretch>
        </p:blipFill>
        <p:spPr>
          <a:xfrm>
            <a:off x="10036253" y="4532262"/>
            <a:ext cx="1624135" cy="1624135"/>
          </a:xfrm>
          <a:prstGeom prst="rect">
            <a:avLst/>
          </a:prstGeom>
        </p:spPr>
      </p:pic>
      <p:pic>
        <p:nvPicPr>
          <p:cNvPr id="15" name="Picture 14"/>
          <p:cNvPicPr>
            <a:picLocks/>
          </p:cNvPicPr>
          <p:nvPr/>
        </p:nvPicPr>
        <p:blipFill>
          <a:blip r:embed="rId5"/>
          <a:stretch>
            <a:fillRect/>
          </a:stretch>
        </p:blipFill>
        <p:spPr>
          <a:xfrm>
            <a:off x="7779027" y="5306544"/>
            <a:ext cx="320040" cy="75565"/>
          </a:xfrm>
          <a:prstGeom prst="rect">
            <a:avLst/>
          </a:prstGeom>
        </p:spPr>
      </p:pic>
    </p:spTree>
    <p:extLst>
      <p:ext uri="{BB962C8B-B14F-4D97-AF65-F5344CB8AC3E}">
        <p14:creationId xmlns:p14="http://schemas.microsoft.com/office/powerpoint/2010/main" val="74164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80694" y="1523736"/>
            <a:ext cx="6960396" cy="3857578"/>
            <a:chOff x="4233667" y="1417713"/>
            <a:chExt cx="6960396" cy="3857578"/>
          </a:xfrm>
        </p:grpSpPr>
        <p:sp>
          <p:nvSpPr>
            <p:cNvPr id="7" name="TextBox 6"/>
            <p:cNvSpPr txBox="1"/>
            <p:nvPr/>
          </p:nvSpPr>
          <p:spPr>
            <a:xfrm>
              <a:off x="4336063" y="1842376"/>
              <a:ext cx="6858000" cy="861774"/>
            </a:xfrm>
            <a:prstGeom prst="rect">
              <a:avLst/>
            </a:prstGeom>
            <a:noFill/>
          </p:spPr>
          <p:txBody>
            <a:bodyPr wrap="square" rtlCol="0">
              <a:spAutoFit/>
            </a:bodyPr>
            <a:lstStyle/>
            <a:p>
              <a:pPr marL="171446" indent="-171446">
                <a:buFont typeface="Arial" panose="020B0604020202020204" pitchFamily="34" charset="0"/>
                <a:buChar char="•"/>
              </a:pPr>
              <a:r>
                <a:rPr lang="en-US"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Acquire Technical Talent </a:t>
              </a:r>
              <a:endPar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6" indent="-171446">
                <a:buFont typeface="Arial" panose="020B0604020202020204" pitchFamily="34" charset="0"/>
                <a:buChar char="•"/>
              </a:pPr>
              <a:r>
                <a:rPr lang="en-US" altLang="en-US"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Invest in Big Data Infrastructure (R/Python/Hadoop/Spark/Linux)</a:t>
              </a:r>
              <a:endParaRPr lang="en-US" alt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6" indent="-171446">
                <a:buFont typeface="Arial" panose="020B0604020202020204" pitchFamily="34" charset="0"/>
                <a:buChar char="•"/>
              </a:pPr>
              <a:r>
                <a:rPr lang="en-US"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Align Strategy and Leadership</a:t>
              </a:r>
              <a:endPar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4336063" y="1417713"/>
              <a:ext cx="685800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FFFFFF"/>
                  </a:solidFill>
                  <a:latin typeface="Arial" panose="020B0604020202020204" pitchFamily="34" charset="0"/>
                  <a:cs typeface="Arial" panose="020B0604020202020204" pitchFamily="34" charset="0"/>
                </a:rPr>
                <a:t>BREAK </a:t>
              </a:r>
              <a:r>
                <a:rPr lang="en-US" sz="2000" b="1" dirty="0" smtClean="0">
                  <a:solidFill>
                    <a:srgbClr val="FFFFFF"/>
                  </a:solidFill>
                  <a:latin typeface="Arial" panose="020B0604020202020204" pitchFamily="34" charset="0"/>
                  <a:cs typeface="Arial" panose="020B0604020202020204" pitchFamily="34" charset="0"/>
                </a:rPr>
                <a:t>GROUND 2016</a:t>
              </a:r>
              <a:endParaRPr lang="en-US" sz="2000" b="1" dirty="0">
                <a:solidFill>
                  <a:srgbClr val="FFFFFF"/>
                </a:solidFill>
                <a:latin typeface="Arial" panose="020B0604020202020204" pitchFamily="34" charset="0"/>
                <a:cs typeface="Arial" panose="020B0604020202020204" pitchFamily="34" charset="0"/>
              </a:endParaRPr>
            </a:p>
          </p:txBody>
        </p:sp>
        <p:sp>
          <p:nvSpPr>
            <p:cNvPr id="46" name="TextBox 45"/>
            <p:cNvSpPr txBox="1"/>
            <p:nvPr/>
          </p:nvSpPr>
          <p:spPr>
            <a:xfrm>
              <a:off x="4233667" y="3235337"/>
              <a:ext cx="6858000" cy="1077218"/>
            </a:xfrm>
            <a:prstGeom prst="rect">
              <a:avLst/>
            </a:prstGeom>
            <a:noFill/>
          </p:spPr>
          <p:txBody>
            <a:bodyPr wrap="square" rtlCol="0">
              <a:spAutoFit/>
            </a:bodyPr>
            <a:lstStyle>
              <a:defPPr>
                <a:defRPr lang="es-ES"/>
              </a:defPPr>
              <a:lvl1pPr marL="171446" indent="-171446">
                <a:buFont typeface="Arial" panose="020B0604020202020204" pitchFamily="34" charset="0"/>
                <a:buChar char="•"/>
                <a:defRPr sz="1600" b="1">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Win Fast with High Probability Initiatives</a:t>
              </a:r>
            </a:p>
            <a:p>
              <a:r>
                <a:rPr lang="en-US" dirty="0"/>
                <a:t>Develop processes to </a:t>
              </a:r>
              <a:r>
                <a:rPr lang="en-US" dirty="0" smtClean="0"/>
                <a:t>navigate </a:t>
              </a:r>
              <a:r>
                <a:rPr lang="en-US" dirty="0"/>
                <a:t>R&amp;D to </a:t>
              </a:r>
              <a:r>
                <a:rPr lang="en-US" dirty="0" smtClean="0"/>
                <a:t>Production (DevOps)</a:t>
              </a:r>
              <a:endParaRPr lang="en-US" dirty="0"/>
            </a:p>
            <a:p>
              <a:endParaRPr lang="en-US" dirty="0"/>
            </a:p>
            <a:p>
              <a:endParaRPr lang="en-US" dirty="0"/>
            </a:p>
          </p:txBody>
        </p:sp>
        <p:sp>
          <p:nvSpPr>
            <p:cNvPr id="47" name="Rectangle 46"/>
            <p:cNvSpPr/>
            <p:nvPr/>
          </p:nvSpPr>
          <p:spPr>
            <a:xfrm>
              <a:off x="4336062" y="2808926"/>
              <a:ext cx="6858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FFFFFF"/>
                  </a:solidFill>
                  <a:latin typeface="Arial" panose="020B0604020202020204" pitchFamily="34" charset="0"/>
                  <a:cs typeface="Arial" panose="020B0604020202020204" pitchFamily="34" charset="0"/>
                </a:rPr>
                <a:t>BREAK </a:t>
              </a:r>
              <a:r>
                <a:rPr lang="en-US" sz="2000" b="1" dirty="0" smtClean="0">
                  <a:solidFill>
                    <a:srgbClr val="FFFFFF"/>
                  </a:solidFill>
                  <a:latin typeface="Arial" panose="020B0604020202020204" pitchFamily="34" charset="0"/>
                  <a:cs typeface="Arial" panose="020B0604020202020204" pitchFamily="34" charset="0"/>
                </a:rPr>
                <a:t>THROUGH 2017</a:t>
              </a:r>
              <a:endParaRPr lang="en-US" sz="2000" b="1" dirty="0">
                <a:solidFill>
                  <a:srgbClr val="FFFFFF"/>
                </a:solidFill>
                <a:latin typeface="Arial" panose="020B0604020202020204" pitchFamily="34" charset="0"/>
                <a:cs typeface="Arial" panose="020B0604020202020204" pitchFamily="34" charset="0"/>
              </a:endParaRPr>
            </a:p>
          </p:txBody>
        </p:sp>
        <p:sp>
          <p:nvSpPr>
            <p:cNvPr id="48" name="TextBox 47"/>
            <p:cNvSpPr txBox="1"/>
            <p:nvPr/>
          </p:nvSpPr>
          <p:spPr>
            <a:xfrm>
              <a:off x="4336062" y="4444294"/>
              <a:ext cx="6858000" cy="830997"/>
            </a:xfrm>
            <a:prstGeom prst="rect">
              <a:avLst/>
            </a:prstGeom>
            <a:noFill/>
          </p:spPr>
          <p:txBody>
            <a:bodyPr wrap="square" rtlCol="0">
              <a:spAutoFit/>
            </a:bodyPr>
            <a:lstStyle>
              <a:defPPr>
                <a:defRPr lang="es-ES"/>
              </a:defPPr>
              <a:lvl1pPr marL="171446" indent="-171446">
                <a:buFont typeface="Arial" panose="020B0604020202020204" pitchFamily="34" charset="0"/>
                <a:buChar char="•"/>
                <a:defRPr sz="1600" b="1">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Data Science and Machine Learning become </a:t>
              </a:r>
              <a:r>
                <a:rPr lang="en-US" dirty="0" smtClean="0"/>
                <a:t>Core </a:t>
              </a:r>
              <a:r>
                <a:rPr lang="en-US" dirty="0"/>
                <a:t>to </a:t>
              </a:r>
              <a:r>
                <a:rPr lang="en-US" dirty="0" smtClean="0"/>
                <a:t>Strategy</a:t>
              </a:r>
              <a:endParaRPr lang="en-US" dirty="0"/>
            </a:p>
            <a:p>
              <a:pPr lvl="1"/>
              <a:r>
                <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rPr>
                <a:t>Automate Simple Decision Making </a:t>
              </a:r>
            </a:p>
            <a:p>
              <a:pPr lvl="1"/>
              <a:r>
                <a:rPr lang="en-US"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Prescriptive Guidance</a:t>
              </a:r>
              <a:endPar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p:cNvSpPr/>
            <p:nvPr/>
          </p:nvSpPr>
          <p:spPr>
            <a:xfrm>
              <a:off x="4336062" y="3963048"/>
              <a:ext cx="685800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FFFFFF"/>
                  </a:solidFill>
                  <a:latin typeface="Arial" panose="020B0604020202020204" pitchFamily="34" charset="0"/>
                  <a:cs typeface="Arial" panose="020B0604020202020204" pitchFamily="34" charset="0"/>
                </a:rPr>
                <a:t>BREAK </a:t>
              </a:r>
              <a:r>
                <a:rPr lang="en-US" sz="2000" b="1" dirty="0" smtClean="0">
                  <a:solidFill>
                    <a:srgbClr val="FFFFFF"/>
                  </a:solidFill>
                  <a:latin typeface="Arial" panose="020B0604020202020204" pitchFamily="34" charset="0"/>
                  <a:cs typeface="Arial" panose="020B0604020202020204" pitchFamily="34" charset="0"/>
                </a:rPr>
                <a:t>OUT 2018</a:t>
              </a:r>
              <a:endParaRPr lang="en-US" sz="2000" b="1" dirty="0">
                <a:solidFill>
                  <a:srgbClr val="FFFFFF"/>
                </a:solidFill>
                <a:latin typeface="Arial" panose="020B0604020202020204" pitchFamily="34" charset="0"/>
                <a:cs typeface="Arial" panose="020B0604020202020204" pitchFamily="34" charset="0"/>
              </a:endParaRPr>
            </a:p>
          </p:txBody>
        </p:sp>
      </p:grpSp>
      <p:grpSp>
        <p:nvGrpSpPr>
          <p:cNvPr id="35" name="Group 34"/>
          <p:cNvGrpSpPr/>
          <p:nvPr/>
        </p:nvGrpSpPr>
        <p:grpSpPr>
          <a:xfrm>
            <a:off x="511242" y="1315689"/>
            <a:ext cx="5249679" cy="4134289"/>
            <a:chOff x="820676" y="1181152"/>
            <a:chExt cx="5249679" cy="4134289"/>
          </a:xfrm>
        </p:grpSpPr>
        <p:grpSp>
          <p:nvGrpSpPr>
            <p:cNvPr id="36" name="Group 35"/>
            <p:cNvGrpSpPr/>
            <p:nvPr/>
          </p:nvGrpSpPr>
          <p:grpSpPr>
            <a:xfrm>
              <a:off x="820676" y="1281508"/>
              <a:ext cx="225320" cy="4019595"/>
              <a:chOff x="820676" y="1281508"/>
              <a:chExt cx="225320" cy="4019595"/>
            </a:xfrm>
          </p:grpSpPr>
          <p:cxnSp>
            <p:nvCxnSpPr>
              <p:cNvPr id="41" name="Straight Connector 40"/>
              <p:cNvCxnSpPr/>
              <p:nvPr/>
            </p:nvCxnSpPr>
            <p:spPr>
              <a:xfrm>
                <a:off x="933336" y="1281508"/>
                <a:ext cx="0" cy="393192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820676" y="1294387"/>
                <a:ext cx="225320" cy="225320"/>
              </a:xfrm>
              <a:prstGeom prst="ellipse">
                <a:avLst/>
              </a:prstGeom>
              <a:solidFill>
                <a:srgbClr val="FFFFFF"/>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0676" y="3815317"/>
                <a:ext cx="225320" cy="225320"/>
              </a:xfrm>
              <a:prstGeom prst="ellipse">
                <a:avLst/>
              </a:prstGeom>
              <a:solidFill>
                <a:srgbClr val="FFFFFF"/>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20676" y="2554852"/>
                <a:ext cx="225320" cy="225320"/>
              </a:xfrm>
              <a:prstGeom prst="ellipse">
                <a:avLst/>
              </a:prstGeom>
              <a:solidFill>
                <a:srgbClr val="FFFFFF"/>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20676" y="5075783"/>
                <a:ext cx="225320" cy="225320"/>
              </a:xfrm>
              <a:prstGeom prst="ellipse">
                <a:avLst/>
              </a:prstGeom>
              <a:solidFill>
                <a:srgbClr val="FFFFFF"/>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1045996" y="2499841"/>
              <a:ext cx="4382452" cy="369332"/>
            </a:xfrm>
            <a:prstGeom prst="rect">
              <a:avLst/>
            </a:prstGeom>
            <a:noFill/>
          </p:spPr>
          <p:txBody>
            <a:bodyPr wrap="square" rtlCol="0">
              <a:spAutoFit/>
            </a:bodyPr>
            <a:lstStyle/>
            <a:p>
              <a:r>
                <a:rPr lang="en-US" b="1" dirty="0" smtClean="0">
                  <a:solidFill>
                    <a:schemeClr val="accent2"/>
                  </a:solidFill>
                </a:rPr>
                <a:t>Advanced Analytics</a:t>
              </a:r>
              <a:endParaRPr lang="en-US" b="1" dirty="0">
                <a:solidFill>
                  <a:schemeClr val="accent2"/>
                </a:solidFill>
              </a:endParaRPr>
            </a:p>
          </p:txBody>
        </p:sp>
        <p:sp>
          <p:nvSpPr>
            <p:cNvPr id="38" name="TextBox 37"/>
            <p:cNvSpPr txBox="1"/>
            <p:nvPr/>
          </p:nvSpPr>
          <p:spPr>
            <a:xfrm>
              <a:off x="1045996" y="1181152"/>
              <a:ext cx="2759598" cy="400110"/>
            </a:xfrm>
            <a:prstGeom prst="rect">
              <a:avLst/>
            </a:prstGeom>
            <a:noFill/>
          </p:spPr>
          <p:txBody>
            <a:bodyPr wrap="square" rtlCol="0">
              <a:spAutoFit/>
            </a:bodyPr>
            <a:lstStyle/>
            <a:p>
              <a:r>
                <a:rPr lang="en-US" b="1" dirty="0" smtClean="0">
                  <a:solidFill>
                    <a:schemeClr val="accent2"/>
                  </a:solidFill>
                </a:rPr>
                <a:t>Basic Analytics</a:t>
              </a:r>
              <a:endParaRPr lang="en-US" sz="2000" b="1" dirty="0">
                <a:solidFill>
                  <a:schemeClr val="accent2"/>
                </a:solidFill>
              </a:endParaRPr>
            </a:p>
          </p:txBody>
        </p:sp>
        <p:sp>
          <p:nvSpPr>
            <p:cNvPr id="39" name="TextBox 38"/>
            <p:cNvSpPr txBox="1"/>
            <p:nvPr/>
          </p:nvSpPr>
          <p:spPr>
            <a:xfrm>
              <a:off x="1045996" y="3745432"/>
              <a:ext cx="4250646" cy="369332"/>
            </a:xfrm>
            <a:prstGeom prst="rect">
              <a:avLst/>
            </a:prstGeom>
            <a:noFill/>
          </p:spPr>
          <p:txBody>
            <a:bodyPr wrap="square" rtlCol="0">
              <a:spAutoFit/>
            </a:bodyPr>
            <a:lstStyle/>
            <a:p>
              <a:r>
                <a:rPr lang="en-US" b="1" dirty="0" smtClean="0">
                  <a:solidFill>
                    <a:schemeClr val="accent2"/>
                  </a:solidFill>
                </a:rPr>
                <a:t>Decision Support Systems</a:t>
              </a:r>
              <a:endParaRPr lang="en-US" b="1" dirty="0">
                <a:solidFill>
                  <a:schemeClr val="accent2"/>
                </a:solidFill>
              </a:endParaRPr>
            </a:p>
          </p:txBody>
        </p:sp>
        <p:sp>
          <p:nvSpPr>
            <p:cNvPr id="40" name="TextBox 39"/>
            <p:cNvSpPr txBox="1"/>
            <p:nvPr/>
          </p:nvSpPr>
          <p:spPr>
            <a:xfrm>
              <a:off x="1045996" y="4946109"/>
              <a:ext cx="5024359" cy="369332"/>
            </a:xfrm>
            <a:prstGeom prst="rect">
              <a:avLst/>
            </a:prstGeom>
            <a:noFill/>
          </p:spPr>
          <p:txBody>
            <a:bodyPr wrap="square" rtlCol="0">
              <a:spAutoFit/>
            </a:bodyPr>
            <a:lstStyle/>
            <a:p>
              <a:r>
                <a:rPr lang="en-US" b="1" dirty="0" smtClean="0">
                  <a:solidFill>
                    <a:schemeClr val="accent1"/>
                  </a:solidFill>
                  <a:latin typeface="Arial" panose="020B0604020202020204" pitchFamily="34" charset="0"/>
                  <a:cs typeface="Arial" panose="020B0604020202020204" pitchFamily="34" charset="0"/>
                </a:rPr>
                <a:t>ERP Workflows</a:t>
              </a:r>
              <a:endParaRPr lang="en-US" b="1"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604560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a:t>
            </a:r>
            <a:r>
              <a:rPr lang="en-US" dirty="0" smtClean="0"/>
              <a:t>Challenge</a:t>
            </a:r>
            <a:r>
              <a:rPr lang="en-US" dirty="0"/>
              <a:t>:  </a:t>
            </a:r>
            <a:br>
              <a:rPr lang="en-US" dirty="0"/>
            </a:br>
            <a:r>
              <a:rPr lang="en-US" dirty="0"/>
              <a:t>How Do We Evolve and Digitize?</a:t>
            </a:r>
          </a:p>
        </p:txBody>
      </p:sp>
      <p:graphicFrame>
        <p:nvGraphicFramePr>
          <p:cNvPr id="5" name="Object 4"/>
          <p:cNvGraphicFramePr>
            <a:graphicFrameLocks noChangeAspect="1"/>
          </p:cNvGraphicFramePr>
          <p:nvPr>
            <p:extLst>
              <p:ext uri="{D42A27DB-BD31-4B8C-83A1-F6EECF244321}">
                <p14:modId xmlns:p14="http://schemas.microsoft.com/office/powerpoint/2010/main" val="214054885"/>
              </p:ext>
            </p:extLst>
          </p:nvPr>
        </p:nvGraphicFramePr>
        <p:xfrm>
          <a:off x="-45177" y="1431052"/>
          <a:ext cx="5718564" cy="4571960"/>
        </p:xfrm>
        <a:graphic>
          <a:graphicData uri="http://schemas.openxmlformats.org/presentationml/2006/ole">
            <mc:AlternateContent xmlns:mc="http://schemas.openxmlformats.org/markup-compatibility/2006">
              <mc:Choice xmlns:v="urn:schemas-microsoft-com:vml" Requires="v">
                <p:oleObj spid="_x0000_s158811" name="Visio" r:id="rId3" imgW="10077355" imgH="5981557" progId="Visio.Drawing.15">
                  <p:embed/>
                </p:oleObj>
              </mc:Choice>
              <mc:Fallback>
                <p:oleObj name="Visio" r:id="rId3" imgW="10077355" imgH="5981557" progId="Visio.Drawing.15">
                  <p:embed/>
                  <p:pic>
                    <p:nvPicPr>
                      <p:cNvPr id="0" name=""/>
                      <p:cNvPicPr/>
                      <p:nvPr/>
                    </p:nvPicPr>
                    <p:blipFill>
                      <a:blip r:embed="rId4"/>
                      <a:stretch>
                        <a:fillRect/>
                      </a:stretch>
                    </p:blipFill>
                    <p:spPr>
                      <a:xfrm>
                        <a:off x="-45177" y="1431052"/>
                        <a:ext cx="5718564" cy="4571960"/>
                      </a:xfrm>
                      <a:prstGeom prst="rect">
                        <a:avLst/>
                      </a:prstGeom>
                    </p:spPr>
                  </p:pic>
                </p:oleObj>
              </mc:Fallback>
            </mc:AlternateContent>
          </a:graphicData>
        </a:graphic>
      </p:graphicFrame>
      <p:sp>
        <p:nvSpPr>
          <p:cNvPr id="15" name="Rectangle 14"/>
          <p:cNvSpPr/>
          <p:nvPr/>
        </p:nvSpPr>
        <p:spPr>
          <a:xfrm>
            <a:off x="6018786" y="1953305"/>
            <a:ext cx="5904655" cy="2631804"/>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p:cNvSpPr txBox="1"/>
          <p:nvPr/>
        </p:nvSpPr>
        <p:spPr>
          <a:xfrm>
            <a:off x="6083523" y="1969007"/>
            <a:ext cx="5904656" cy="2616101"/>
          </a:xfrm>
          <a:prstGeom prst="rect">
            <a:avLst/>
          </a:prstGeom>
          <a:noFill/>
        </p:spPr>
        <p:txBody>
          <a:bodyPr wrap="square" rtlCol="0">
            <a:spAutoFit/>
          </a:bodyPr>
          <a:lstStyle/>
          <a:p>
            <a:r>
              <a:rPr lang="en-US" sz="2000" dirty="0" smtClean="0"/>
              <a:t>Trading Floor Resembles a “</a:t>
            </a:r>
            <a:r>
              <a:rPr lang="en-US" sz="2000" b="1" dirty="0" smtClean="0"/>
              <a:t>Mechanical Turk</a:t>
            </a:r>
            <a:r>
              <a:rPr lang="en-US" sz="2000" dirty="0" smtClean="0"/>
              <a:t>”</a:t>
            </a:r>
          </a:p>
          <a:p>
            <a:endParaRPr lang="en-US" sz="800" dirty="0" smtClean="0"/>
          </a:p>
          <a:p>
            <a:pPr marL="285750" indent="-285750">
              <a:buFont typeface="Arial" panose="020B0604020202020204" pitchFamily="34" charset="0"/>
              <a:buChar char="•"/>
            </a:pPr>
            <a:r>
              <a:rPr lang="en-US" sz="2000" dirty="0" smtClean="0"/>
              <a:t>Systems Makes Raw Events Visible</a:t>
            </a:r>
          </a:p>
          <a:p>
            <a:endParaRPr lang="en-US" sz="800" dirty="0" smtClean="0"/>
          </a:p>
          <a:p>
            <a:pPr marL="285750" indent="-285750">
              <a:buFont typeface="Arial" panose="020B0604020202020204" pitchFamily="34" charset="0"/>
              <a:buChar char="•"/>
            </a:pPr>
            <a:r>
              <a:rPr lang="en-US" sz="2000" dirty="0" smtClean="0"/>
              <a:t>Manual Touches and Data Gathering required to Execute Transactions</a:t>
            </a:r>
          </a:p>
          <a:p>
            <a:endParaRPr lang="en-US" sz="800" dirty="0" smtClean="0"/>
          </a:p>
          <a:p>
            <a:pPr marL="285750" indent="-285750">
              <a:buFont typeface="Arial" panose="020B0604020202020204" pitchFamily="34" charset="0"/>
              <a:buChar char="•"/>
            </a:pPr>
            <a:r>
              <a:rPr lang="en-US" sz="2000" dirty="0" smtClean="0"/>
              <a:t>Focus is on:</a:t>
            </a:r>
          </a:p>
          <a:p>
            <a:pPr marL="742950" lvl="1" indent="-285750">
              <a:buFont typeface="Arial" panose="020B0604020202020204" pitchFamily="34" charset="0"/>
              <a:buChar char="•"/>
            </a:pPr>
            <a:r>
              <a:rPr lang="en-US" sz="2000" b="1" dirty="0" smtClean="0"/>
              <a:t>Individual truck/load opportunities</a:t>
            </a:r>
          </a:p>
          <a:p>
            <a:pPr marL="742950" lvl="1" indent="-285750">
              <a:buFont typeface="Arial" panose="020B0604020202020204" pitchFamily="34" charset="0"/>
              <a:buChar char="•"/>
            </a:pPr>
            <a:r>
              <a:rPr lang="en-US" sz="2000" b="1" dirty="0" smtClean="0"/>
              <a:t>Short-Term “transactional”</a:t>
            </a:r>
            <a:r>
              <a:rPr lang="en-US" sz="2000" dirty="0"/>
              <a:t> </a:t>
            </a:r>
            <a:r>
              <a:rPr lang="en-US" sz="2000" b="1" dirty="0" smtClean="0"/>
              <a:t>gains</a:t>
            </a:r>
            <a:endParaRPr lang="en-US" sz="2000" dirty="0"/>
          </a:p>
        </p:txBody>
      </p:sp>
      <p:sp>
        <p:nvSpPr>
          <p:cNvPr id="17" name="TextBox 16"/>
          <p:cNvSpPr txBox="1"/>
          <p:nvPr/>
        </p:nvSpPr>
        <p:spPr>
          <a:xfrm>
            <a:off x="602777" y="1722472"/>
            <a:ext cx="4422655" cy="461665"/>
          </a:xfrm>
          <a:prstGeom prst="rect">
            <a:avLst/>
          </a:prstGeom>
          <a:noFill/>
        </p:spPr>
        <p:txBody>
          <a:bodyPr wrap="square" rtlCol="0">
            <a:spAutoFit/>
          </a:bodyPr>
          <a:lstStyle/>
          <a:p>
            <a:pPr algn="ctr"/>
            <a:r>
              <a:rPr lang="en-US" sz="2400" b="1" dirty="0" smtClean="0"/>
              <a:t>Today</a:t>
            </a:r>
            <a:endParaRPr lang="en-US" sz="2400" b="1" dirty="0"/>
          </a:p>
        </p:txBody>
      </p:sp>
      <p:sp>
        <p:nvSpPr>
          <p:cNvPr id="7" name="TextBox 6"/>
          <p:cNvSpPr txBox="1"/>
          <p:nvPr/>
        </p:nvSpPr>
        <p:spPr>
          <a:xfrm>
            <a:off x="-47042" y="5766435"/>
            <a:ext cx="2110593" cy="461665"/>
          </a:xfrm>
          <a:prstGeom prst="rect">
            <a:avLst/>
          </a:prstGeom>
          <a:noFill/>
        </p:spPr>
        <p:txBody>
          <a:bodyPr wrap="square" rtlCol="0">
            <a:spAutoFit/>
          </a:bodyPr>
          <a:lstStyle/>
          <a:p>
            <a:pPr algn="ctr"/>
            <a:r>
              <a:rPr lang="en-US" sz="2400" b="1" dirty="0" smtClean="0"/>
              <a:t>Single Load</a:t>
            </a:r>
            <a:endParaRPr lang="en-US" sz="2400" b="1" dirty="0"/>
          </a:p>
        </p:txBody>
      </p:sp>
      <p:sp>
        <p:nvSpPr>
          <p:cNvPr id="8" name="TextBox 7"/>
          <p:cNvSpPr txBox="1"/>
          <p:nvPr/>
        </p:nvSpPr>
        <p:spPr>
          <a:xfrm>
            <a:off x="3712030" y="5738971"/>
            <a:ext cx="2110593" cy="461665"/>
          </a:xfrm>
          <a:prstGeom prst="rect">
            <a:avLst/>
          </a:prstGeom>
          <a:noFill/>
        </p:spPr>
        <p:txBody>
          <a:bodyPr wrap="square" rtlCol="0">
            <a:spAutoFit/>
          </a:bodyPr>
          <a:lstStyle/>
          <a:p>
            <a:pPr algn="ctr"/>
            <a:r>
              <a:rPr lang="en-US" sz="2400" b="1" dirty="0" smtClean="0"/>
              <a:t>Single Truck</a:t>
            </a:r>
            <a:endParaRPr lang="en-US" sz="2400" b="1" dirty="0"/>
          </a:p>
        </p:txBody>
      </p:sp>
    </p:spTree>
    <p:extLst>
      <p:ext uri="{BB962C8B-B14F-4D97-AF65-F5344CB8AC3E}">
        <p14:creationId xmlns:p14="http://schemas.microsoft.com/office/powerpoint/2010/main" val="2196238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87297"/>
            <a:ext cx="9289773" cy="420355"/>
          </a:xfrm>
          <a:prstGeom prst="rect">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34026" y="738485"/>
            <a:ext cx="9511937" cy="666786"/>
          </a:xfrm>
          <a:prstGeom prst="rect">
            <a:avLst/>
          </a:prstGeom>
          <a:noFill/>
        </p:spPr>
        <p:txBody>
          <a:bodyPr wrap="square" rtlCol="0">
            <a:spAutoFit/>
          </a:bodyPr>
          <a:lstStyle/>
          <a:p>
            <a:r>
              <a:rPr lang="en-US" sz="3733" b="1" dirty="0">
                <a:solidFill>
                  <a:schemeClr val="bg1"/>
                </a:solidFill>
              </a:rPr>
              <a:t>WHAT WE DO FOR OUR CUSTOMERS</a:t>
            </a:r>
            <a:endParaRPr lang="en-US" sz="3733" b="1" dirty="0">
              <a:solidFill>
                <a:schemeClr val="bg1"/>
              </a:solidFill>
            </a:endParaRPr>
          </a:p>
        </p:txBody>
      </p:sp>
      <p:sp>
        <p:nvSpPr>
          <p:cNvPr id="5" name="Rectangle 4"/>
          <p:cNvSpPr/>
          <p:nvPr/>
        </p:nvSpPr>
        <p:spPr>
          <a:xfrm>
            <a:off x="953661" y="1928599"/>
            <a:ext cx="10851291" cy="369332"/>
          </a:xfrm>
          <a:prstGeom prst="rect">
            <a:avLst/>
          </a:prstGeom>
        </p:spPr>
        <p:txBody>
          <a:bodyPr wrap="square">
            <a:spAutoFit/>
          </a:bodyPr>
          <a:lstStyle/>
          <a:p>
            <a:r>
              <a:rPr lang="en-US" cap="all" spc="133" dirty="0">
                <a:solidFill>
                  <a:schemeClr val="tx2"/>
                </a:solidFill>
                <a:latin typeface="Segoe UI Semibold" panose="020B0702040204020203" pitchFamily="34" charset="0"/>
                <a:cs typeface="Segoe UI" panose="020B0502040204020203" pitchFamily="34" charset="0"/>
              </a:rPr>
              <a:t>We create transportation </a:t>
            </a:r>
            <a:r>
              <a:rPr lang="en-US" cap="all" spc="133" dirty="0">
                <a:solidFill>
                  <a:schemeClr val="tx2"/>
                </a:solidFill>
                <a:latin typeface="Segoe UI Semibold" panose="020B0702040204020203" pitchFamily="34" charset="0"/>
                <a:cs typeface="Segoe UI" panose="020B0502040204020203" pitchFamily="34" charset="0"/>
              </a:rPr>
              <a:t>and supply </a:t>
            </a:r>
            <a:r>
              <a:rPr lang="en-US" cap="all" spc="133" dirty="0">
                <a:solidFill>
                  <a:schemeClr val="tx2"/>
                </a:solidFill>
                <a:latin typeface="Segoe UI Semibold" panose="020B0702040204020203" pitchFamily="34" charset="0"/>
                <a:cs typeface="Segoe UI" panose="020B0502040204020203" pitchFamily="34" charset="0"/>
              </a:rPr>
              <a:t>chain advantages </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8164"/>
          <a:stretch/>
        </p:blipFill>
        <p:spPr>
          <a:xfrm>
            <a:off x="0" y="1943748"/>
            <a:ext cx="895605" cy="470024"/>
          </a:xfrm>
          <a:prstGeom prst="rect">
            <a:avLst/>
          </a:prstGeom>
        </p:spPr>
      </p:pic>
      <p:sp>
        <p:nvSpPr>
          <p:cNvPr id="7" name="TextBox 6"/>
          <p:cNvSpPr txBox="1"/>
          <p:nvPr/>
        </p:nvSpPr>
        <p:spPr>
          <a:xfrm>
            <a:off x="4046054" y="2841988"/>
            <a:ext cx="3873909" cy="420564"/>
          </a:xfrm>
          <a:prstGeom prst="rect">
            <a:avLst/>
          </a:prstGeom>
          <a:solidFill>
            <a:srgbClr val="00A3E0">
              <a:alpha val="63000"/>
            </a:srgbClr>
          </a:solidFill>
          <a:ln w="12700">
            <a:noFill/>
          </a:ln>
        </p:spPr>
        <p:txBody>
          <a:bodyPr wrap="square" rtlCol="0">
            <a:spAutoFit/>
          </a:bodyPr>
          <a:lstStyle/>
          <a:p>
            <a:pPr algn="ctr"/>
            <a:r>
              <a:rPr lang="en-US" sz="2133" dirty="0">
                <a:solidFill>
                  <a:schemeClr val="bg1"/>
                </a:solidFill>
                <a:latin typeface="Segoe UI" panose="020B0502040204020203" pitchFamily="34" charset="0"/>
                <a:cs typeface="Segoe UI" panose="020B0502040204020203" pitchFamily="34" charset="0"/>
              </a:rPr>
              <a:t>DRIVE </a:t>
            </a:r>
            <a:r>
              <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rPr>
              <a:t>COSTS DOWN</a:t>
            </a:r>
            <a:endPar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endParaRPr>
          </a:p>
        </p:txBody>
      </p:sp>
      <p:sp>
        <p:nvSpPr>
          <p:cNvPr id="8" name="TextBox 7"/>
          <p:cNvSpPr txBox="1"/>
          <p:nvPr/>
        </p:nvSpPr>
        <p:spPr>
          <a:xfrm>
            <a:off x="4046054" y="3729804"/>
            <a:ext cx="3873909" cy="420564"/>
          </a:xfrm>
          <a:prstGeom prst="rect">
            <a:avLst/>
          </a:prstGeom>
          <a:solidFill>
            <a:srgbClr val="00A3E0">
              <a:alpha val="63000"/>
            </a:srgbClr>
          </a:solidFill>
        </p:spPr>
        <p:txBody>
          <a:bodyPr wrap="square" rtlCol="0">
            <a:spAutoFit/>
          </a:bodyPr>
          <a:lstStyle/>
          <a:p>
            <a:pPr algn="ctr"/>
            <a:r>
              <a:rPr lang="en-US" sz="2133" dirty="0">
                <a:solidFill>
                  <a:schemeClr val="bg1"/>
                </a:solidFill>
                <a:latin typeface="Segoe UI" panose="020B0502040204020203" pitchFamily="34" charset="0"/>
                <a:cs typeface="Segoe UI" panose="020B0502040204020203" pitchFamily="34" charset="0"/>
              </a:rPr>
              <a:t>IMPROVE </a:t>
            </a:r>
            <a:r>
              <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rPr>
              <a:t>EFFICIENCY</a:t>
            </a:r>
            <a:endPar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endParaRPr>
          </a:p>
        </p:txBody>
      </p:sp>
      <p:sp>
        <p:nvSpPr>
          <p:cNvPr id="9" name="TextBox 8"/>
          <p:cNvSpPr txBox="1"/>
          <p:nvPr/>
        </p:nvSpPr>
        <p:spPr>
          <a:xfrm>
            <a:off x="4046054" y="4621363"/>
            <a:ext cx="3873909" cy="420564"/>
          </a:xfrm>
          <a:prstGeom prst="rect">
            <a:avLst/>
          </a:prstGeom>
          <a:solidFill>
            <a:srgbClr val="00A3E0">
              <a:alpha val="63000"/>
            </a:srgbClr>
          </a:solidFill>
        </p:spPr>
        <p:txBody>
          <a:bodyPr wrap="square" rtlCol="0">
            <a:spAutoFit/>
          </a:bodyPr>
          <a:lstStyle/>
          <a:p>
            <a:pPr algn="ctr"/>
            <a:r>
              <a:rPr lang="en-US" sz="2133" dirty="0">
                <a:solidFill>
                  <a:schemeClr val="bg1"/>
                </a:solidFill>
                <a:latin typeface="Segoe UI" panose="020B0502040204020203" pitchFamily="34" charset="0"/>
                <a:cs typeface="Segoe UI" panose="020B0502040204020203" pitchFamily="34" charset="0"/>
              </a:rPr>
              <a:t>MITIGATE </a:t>
            </a:r>
            <a:r>
              <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rPr>
              <a:t>RISK</a:t>
            </a:r>
            <a:endPar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endParaRPr>
          </a:p>
        </p:txBody>
      </p:sp>
      <p:sp>
        <p:nvSpPr>
          <p:cNvPr id="10" name="TextBox 9"/>
          <p:cNvSpPr txBox="1"/>
          <p:nvPr/>
        </p:nvSpPr>
        <p:spPr>
          <a:xfrm>
            <a:off x="4046054" y="5513487"/>
            <a:ext cx="3873909" cy="420564"/>
          </a:xfrm>
          <a:prstGeom prst="rect">
            <a:avLst/>
          </a:prstGeom>
          <a:solidFill>
            <a:srgbClr val="00A3E0">
              <a:alpha val="63000"/>
            </a:srgbClr>
          </a:solidFill>
        </p:spPr>
        <p:txBody>
          <a:bodyPr wrap="square" rtlCol="0">
            <a:spAutoFit/>
          </a:bodyPr>
          <a:lstStyle/>
          <a:p>
            <a:pPr algn="ctr"/>
            <a:r>
              <a:rPr lang="en-US" sz="2133" dirty="0">
                <a:solidFill>
                  <a:schemeClr val="bg1"/>
                </a:solidFill>
                <a:latin typeface="Segoe UI" panose="020B0502040204020203" pitchFamily="34" charset="0"/>
                <a:cs typeface="Segoe UI" panose="020B0502040204020203" pitchFamily="34" charset="0"/>
              </a:rPr>
              <a:t>MANAGE </a:t>
            </a:r>
            <a:r>
              <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rPr>
              <a:t>CHANGE</a:t>
            </a:r>
            <a:endParaRPr lang="en-US" sz="2133" b="1" dirty="0">
              <a:gradFill>
                <a:gsLst>
                  <a:gs pos="0">
                    <a:schemeClr val="bg1"/>
                  </a:gs>
                  <a:gs pos="49000">
                    <a:schemeClr val="bg1">
                      <a:lumMod val="85000"/>
                    </a:schemeClr>
                  </a:gs>
                </a:gsLst>
                <a:lin ang="78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6755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6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Challenge:  </a:t>
            </a:r>
            <a:br>
              <a:rPr lang="en-US" dirty="0" smtClean="0"/>
            </a:br>
            <a:r>
              <a:rPr lang="en-US" dirty="0" smtClean="0"/>
              <a:t>How Do We Evolve and Digitize?</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076164530"/>
              </p:ext>
            </p:extLst>
          </p:nvPr>
        </p:nvGraphicFramePr>
        <p:xfrm>
          <a:off x="-149272" y="1818901"/>
          <a:ext cx="5735960" cy="4355936"/>
        </p:xfrm>
        <a:graphic>
          <a:graphicData uri="http://schemas.openxmlformats.org/presentationml/2006/ole">
            <mc:AlternateContent xmlns:mc="http://schemas.openxmlformats.org/markup-compatibility/2006">
              <mc:Choice xmlns:v="urn:schemas-microsoft-com:vml" Requires="v">
                <p:oleObj spid="_x0000_s159902" name="Visio" r:id="rId3" imgW="10058400" imgH="5410330" progId="Visio.Drawing.15">
                  <p:embed/>
                </p:oleObj>
              </mc:Choice>
              <mc:Fallback>
                <p:oleObj name="Visio" r:id="rId3" imgW="10058400" imgH="5410330" progId="Visio.Drawing.15">
                  <p:embed/>
                  <p:pic>
                    <p:nvPicPr>
                      <p:cNvPr id="0" name=""/>
                      <p:cNvPicPr/>
                      <p:nvPr/>
                    </p:nvPicPr>
                    <p:blipFill>
                      <a:blip r:embed="rId4"/>
                      <a:stretch>
                        <a:fillRect/>
                      </a:stretch>
                    </p:blipFill>
                    <p:spPr>
                      <a:xfrm>
                        <a:off x="-149272" y="1818901"/>
                        <a:ext cx="5735960" cy="4355936"/>
                      </a:xfrm>
                      <a:prstGeom prst="rect">
                        <a:avLst/>
                      </a:prstGeom>
                    </p:spPr>
                  </p:pic>
                </p:oleObj>
              </mc:Fallback>
            </mc:AlternateContent>
          </a:graphicData>
        </a:graphic>
      </p:graphicFrame>
      <p:sp>
        <p:nvSpPr>
          <p:cNvPr id="12" name="Rectangle 11"/>
          <p:cNvSpPr/>
          <p:nvPr/>
        </p:nvSpPr>
        <p:spPr>
          <a:xfrm>
            <a:off x="3950952" y="1818901"/>
            <a:ext cx="2142969" cy="97231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437535808"/>
              </p:ext>
            </p:extLst>
          </p:nvPr>
        </p:nvGraphicFramePr>
        <p:xfrm>
          <a:off x="4016267" y="1879865"/>
          <a:ext cx="2046411" cy="972317"/>
        </p:xfrm>
        <a:graphic>
          <a:graphicData uri="http://schemas.openxmlformats.org/presentationml/2006/ole">
            <mc:AlternateContent xmlns:mc="http://schemas.openxmlformats.org/markup-compatibility/2006">
              <mc:Choice xmlns:v="urn:schemas-microsoft-com:vml" Requires="v">
                <p:oleObj spid="_x0000_s159903" name="Visio" r:id="rId5" imgW="3638421" imgH="1771740" progId="Visio.Drawing.15">
                  <p:embed/>
                </p:oleObj>
              </mc:Choice>
              <mc:Fallback>
                <p:oleObj name="Visio" r:id="rId5" imgW="3638421" imgH="1771740" progId="Visio.Drawing.15">
                  <p:embed/>
                  <p:pic>
                    <p:nvPicPr>
                      <p:cNvPr id="0" name=""/>
                      <p:cNvPicPr/>
                      <p:nvPr/>
                    </p:nvPicPr>
                    <p:blipFill>
                      <a:blip r:embed="rId6"/>
                      <a:stretch>
                        <a:fillRect/>
                      </a:stretch>
                    </p:blipFill>
                    <p:spPr>
                      <a:xfrm>
                        <a:off x="4016267" y="1879865"/>
                        <a:ext cx="2046411" cy="972317"/>
                      </a:xfrm>
                      <a:prstGeom prst="rect">
                        <a:avLst/>
                      </a:prstGeom>
                      <a:noFill/>
                      <a:ln>
                        <a:noFill/>
                      </a:ln>
                    </p:spPr>
                  </p:pic>
                </p:oleObj>
              </mc:Fallback>
            </mc:AlternateContent>
          </a:graphicData>
        </a:graphic>
      </p:graphicFrame>
      <p:sp>
        <p:nvSpPr>
          <p:cNvPr id="14" name="Rectangle 13"/>
          <p:cNvSpPr/>
          <p:nvPr/>
        </p:nvSpPr>
        <p:spPr>
          <a:xfrm>
            <a:off x="3950952" y="2920479"/>
            <a:ext cx="2125928" cy="213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AutoPilots</a:t>
            </a:r>
            <a:endParaRPr lang="en-US" dirty="0"/>
          </a:p>
        </p:txBody>
      </p:sp>
      <p:sp>
        <p:nvSpPr>
          <p:cNvPr id="10" name="TextBox 9"/>
          <p:cNvSpPr txBox="1"/>
          <p:nvPr/>
        </p:nvSpPr>
        <p:spPr>
          <a:xfrm>
            <a:off x="551384" y="1797130"/>
            <a:ext cx="4151784" cy="461665"/>
          </a:xfrm>
          <a:prstGeom prst="rect">
            <a:avLst/>
          </a:prstGeom>
          <a:noFill/>
        </p:spPr>
        <p:txBody>
          <a:bodyPr wrap="square" rtlCol="0">
            <a:spAutoFit/>
          </a:bodyPr>
          <a:lstStyle/>
          <a:p>
            <a:pPr algn="ctr"/>
            <a:r>
              <a:rPr lang="en-US" sz="2400" b="1" dirty="0" smtClean="0"/>
              <a:t>Tomorrow</a:t>
            </a:r>
            <a:endParaRPr lang="en-US" sz="2400" b="1" dirty="0"/>
          </a:p>
        </p:txBody>
      </p:sp>
      <p:sp>
        <p:nvSpPr>
          <p:cNvPr id="16" name="Rectangle 15"/>
          <p:cNvSpPr/>
          <p:nvPr/>
        </p:nvSpPr>
        <p:spPr>
          <a:xfrm>
            <a:off x="6201532" y="1797131"/>
            <a:ext cx="5990468" cy="360098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p:cNvSpPr txBox="1"/>
          <p:nvPr/>
        </p:nvSpPr>
        <p:spPr>
          <a:xfrm>
            <a:off x="6193240" y="1797130"/>
            <a:ext cx="6017536" cy="3600986"/>
          </a:xfrm>
          <a:prstGeom prst="rect">
            <a:avLst/>
          </a:prstGeom>
          <a:noFill/>
        </p:spPr>
        <p:txBody>
          <a:bodyPr wrap="square" rtlCol="0">
            <a:spAutoFit/>
          </a:bodyPr>
          <a:lstStyle/>
          <a:p>
            <a:r>
              <a:rPr lang="en-US" sz="2000" dirty="0" smtClean="0"/>
              <a:t>Goal is to Achieve Basic Digitization</a:t>
            </a:r>
          </a:p>
          <a:p>
            <a:pPr marL="285750" indent="-285750">
              <a:buFont typeface="Arial" panose="020B0604020202020204" pitchFamily="34" charset="0"/>
              <a:buChar char="•"/>
            </a:pPr>
            <a:r>
              <a:rPr lang="en-US" sz="2000" dirty="0" smtClean="0"/>
              <a:t>Establish </a:t>
            </a:r>
            <a:r>
              <a:rPr lang="en-US" sz="2000" b="1" dirty="0" smtClean="0"/>
              <a:t>Decision Support Systems:</a:t>
            </a:r>
          </a:p>
          <a:p>
            <a:pPr marL="742950" lvl="1" indent="-285750">
              <a:buFont typeface="Arial" panose="020B0604020202020204" pitchFamily="34" charset="0"/>
              <a:buChar char="•"/>
            </a:pPr>
            <a:r>
              <a:rPr lang="en-US" sz="2000" dirty="0" smtClean="0"/>
              <a:t>Optimally match Supply &amp; Demand Networks versus </a:t>
            </a:r>
            <a:r>
              <a:rPr lang="en-US" sz="2000" dirty="0"/>
              <a:t>I</a:t>
            </a:r>
            <a:r>
              <a:rPr lang="en-US" sz="2000" dirty="0" smtClean="0"/>
              <a:t>ndividual Transactions</a:t>
            </a:r>
          </a:p>
          <a:p>
            <a:pPr marL="742950" lvl="1" indent="-285750">
              <a:buFont typeface="Arial" panose="020B0604020202020204" pitchFamily="34" charset="0"/>
              <a:buChar char="•"/>
            </a:pPr>
            <a:r>
              <a:rPr lang="en-US" sz="2000" dirty="0" smtClean="0"/>
              <a:t>Enable Holistic </a:t>
            </a:r>
            <a:r>
              <a:rPr lang="en-US" sz="2000" dirty="0"/>
              <a:t>Decision </a:t>
            </a:r>
            <a:r>
              <a:rPr lang="en-US" sz="2000" dirty="0" smtClean="0"/>
              <a:t>Making</a:t>
            </a:r>
          </a:p>
          <a:p>
            <a:pPr marL="742950" lvl="1" indent="-285750">
              <a:buFont typeface="Arial" panose="020B0604020202020204" pitchFamily="34" charset="0"/>
              <a:buChar char="•"/>
            </a:pPr>
            <a:r>
              <a:rPr lang="en-US" sz="2000" dirty="0" smtClean="0"/>
              <a:t>Automate Simple Decisions</a:t>
            </a:r>
          </a:p>
          <a:p>
            <a:pPr lvl="1"/>
            <a:endParaRPr lang="en-US" sz="800" dirty="0" smtClean="0"/>
          </a:p>
          <a:p>
            <a:pPr marL="285750" indent="-285750">
              <a:buFont typeface="Arial" panose="020B0604020202020204" pitchFamily="34" charset="0"/>
              <a:buChar char="•"/>
            </a:pPr>
            <a:r>
              <a:rPr lang="en-US" sz="2000" dirty="0" smtClean="0"/>
              <a:t>Human Interaction occurs at the </a:t>
            </a:r>
            <a:r>
              <a:rPr lang="en-US" sz="2000" b="1" dirty="0" smtClean="0"/>
              <a:t>Strategic Level</a:t>
            </a:r>
            <a:r>
              <a:rPr lang="en-US" sz="2000" dirty="0" smtClean="0"/>
              <a:t>:</a:t>
            </a:r>
          </a:p>
          <a:p>
            <a:pPr marL="742950" lvl="1" indent="-285750">
              <a:buFont typeface="Arial" panose="020B0604020202020204" pitchFamily="34" charset="0"/>
              <a:buChar char="•"/>
            </a:pPr>
            <a:r>
              <a:rPr lang="en-US" sz="2000" dirty="0" smtClean="0"/>
              <a:t>Build Relationships and Plan for Outcomes</a:t>
            </a:r>
          </a:p>
          <a:p>
            <a:pPr marL="742950" lvl="1" indent="-285750">
              <a:buFont typeface="Arial" panose="020B0604020202020204" pitchFamily="34" charset="0"/>
              <a:buChar char="•"/>
            </a:pPr>
            <a:r>
              <a:rPr lang="en-US" sz="2000" dirty="0" smtClean="0"/>
              <a:t>Tell the system what to “care about” </a:t>
            </a:r>
          </a:p>
          <a:p>
            <a:pPr marL="742950" lvl="1" indent="-285750">
              <a:buFont typeface="Arial" panose="020B0604020202020204" pitchFamily="34" charset="0"/>
              <a:buChar char="•"/>
            </a:pPr>
            <a:r>
              <a:rPr lang="en-US" sz="2000" dirty="0" smtClean="0"/>
              <a:t>Set Strategy, monitor outcomes, and intervene when necessary</a:t>
            </a:r>
            <a:endParaRPr lang="en-US" sz="2000" dirty="0"/>
          </a:p>
        </p:txBody>
      </p:sp>
      <p:sp>
        <p:nvSpPr>
          <p:cNvPr id="11" name="TextBox 10"/>
          <p:cNvSpPr txBox="1"/>
          <p:nvPr/>
        </p:nvSpPr>
        <p:spPr>
          <a:xfrm>
            <a:off x="-119439" y="5944004"/>
            <a:ext cx="2965895" cy="461665"/>
          </a:xfrm>
          <a:prstGeom prst="rect">
            <a:avLst/>
          </a:prstGeom>
          <a:noFill/>
        </p:spPr>
        <p:txBody>
          <a:bodyPr wrap="square" rtlCol="0">
            <a:spAutoFit/>
          </a:bodyPr>
          <a:lstStyle/>
          <a:p>
            <a:pPr algn="ctr"/>
            <a:r>
              <a:rPr lang="en-US" sz="2400" b="1" dirty="0" smtClean="0"/>
              <a:t>Demand Network</a:t>
            </a:r>
            <a:endParaRPr lang="en-US" sz="2400" b="1" dirty="0"/>
          </a:p>
        </p:txBody>
      </p:sp>
      <p:sp>
        <p:nvSpPr>
          <p:cNvPr id="15" name="TextBox 14"/>
          <p:cNvSpPr txBox="1"/>
          <p:nvPr/>
        </p:nvSpPr>
        <p:spPr>
          <a:xfrm>
            <a:off x="3353690" y="5970157"/>
            <a:ext cx="2958333" cy="461665"/>
          </a:xfrm>
          <a:prstGeom prst="rect">
            <a:avLst/>
          </a:prstGeom>
          <a:noFill/>
        </p:spPr>
        <p:txBody>
          <a:bodyPr wrap="square" rtlCol="0">
            <a:spAutoFit/>
          </a:bodyPr>
          <a:lstStyle/>
          <a:p>
            <a:pPr algn="ctr"/>
            <a:r>
              <a:rPr lang="en-US" sz="2400" b="1" dirty="0" smtClean="0"/>
              <a:t>Supply Network</a:t>
            </a:r>
            <a:endParaRPr lang="en-US" sz="2400" b="1" dirty="0"/>
          </a:p>
        </p:txBody>
      </p:sp>
    </p:spTree>
    <p:extLst>
      <p:ext uri="{BB962C8B-B14F-4D97-AF65-F5344CB8AC3E}">
        <p14:creationId xmlns:p14="http://schemas.microsoft.com/office/powerpoint/2010/main" val="3352351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86436"/>
            <a:ext cx="8328248" cy="4480895"/>
          </a:xfrm>
          <a:prstGeom prst="rect">
            <a:avLst/>
          </a:prstGeom>
        </p:spPr>
      </p:pic>
      <p:sp>
        <p:nvSpPr>
          <p:cNvPr id="5" name="TextBox 4"/>
          <p:cNvSpPr txBox="1"/>
          <p:nvPr/>
        </p:nvSpPr>
        <p:spPr>
          <a:xfrm>
            <a:off x="8370414" y="1916832"/>
            <a:ext cx="3503712" cy="2559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b="1">
                <a:solidFill>
                  <a:srgbClr val="FFFFFF"/>
                </a:solidFill>
                <a:latin typeface="Segoe UI" panose="020B0502040204020203" pitchFamily="34" charset="0"/>
                <a:ea typeface="Segoe UI" panose="020B0502040204020203" pitchFamily="34" charset="0"/>
                <a:cs typeface="Segoe UI" panose="020B0502040204020203" pitchFamily="34" charset="0"/>
              </a:defRPr>
            </a:lvl1pPr>
          </a:lstStyle>
          <a:p>
            <a:pPr algn="l"/>
            <a:r>
              <a:rPr lang="en-US" dirty="0" smtClean="0">
                <a:solidFill>
                  <a:schemeClr val="tx1"/>
                </a:solidFill>
                <a:latin typeface="Arial" panose="020B0604020202020204" pitchFamily="34" charset="0"/>
                <a:cs typeface="Arial" panose="020B0604020202020204" pitchFamily="34" charset="0"/>
              </a:rPr>
              <a:t>TODAY: </a:t>
            </a:r>
            <a:r>
              <a:rPr lang="en-US" b="0" dirty="0" smtClean="0">
                <a:solidFill>
                  <a:schemeClr val="tx1"/>
                </a:solidFill>
                <a:latin typeface="Arial" panose="020B0604020202020204" pitchFamily="34" charset="0"/>
                <a:cs typeface="Arial" panose="020B0604020202020204" pitchFamily="34" charset="0"/>
              </a:rPr>
              <a:t>Research &amp; Develop </a:t>
            </a:r>
            <a:br>
              <a:rPr lang="en-US" b="0" dirty="0" smtClean="0">
                <a:solidFill>
                  <a:schemeClr val="tx1"/>
                </a:solidFill>
                <a:latin typeface="Arial" panose="020B0604020202020204" pitchFamily="34" charset="0"/>
                <a:cs typeface="Arial" panose="020B0604020202020204" pitchFamily="34" charset="0"/>
              </a:rPr>
            </a:br>
            <a:r>
              <a:rPr lang="en-US" b="0" dirty="0" smtClean="0">
                <a:solidFill>
                  <a:schemeClr val="tx1"/>
                </a:solidFill>
                <a:latin typeface="Arial" panose="020B0604020202020204" pitchFamily="34" charset="0"/>
                <a:cs typeface="Arial" panose="020B0604020202020204" pitchFamily="34" charset="0"/>
              </a:rPr>
              <a:t>Micro Services for </a:t>
            </a:r>
            <a:r>
              <a:rPr lang="en-US" dirty="0" smtClean="0">
                <a:solidFill>
                  <a:schemeClr val="tx1"/>
                </a:solidFill>
                <a:latin typeface="Arial" panose="020B0604020202020204" pitchFamily="34" charset="0"/>
                <a:cs typeface="Arial" panose="020B0604020202020204" pitchFamily="34" charset="0"/>
              </a:rPr>
              <a:t>3 </a:t>
            </a:r>
            <a:r>
              <a:rPr lang="en-US" dirty="0">
                <a:solidFill>
                  <a:schemeClr val="tx1"/>
                </a:solidFill>
                <a:latin typeface="Arial" panose="020B0604020202020204" pitchFamily="34" charset="0"/>
                <a:cs typeface="Arial" panose="020B0604020202020204" pitchFamily="34" charset="0"/>
              </a:rPr>
              <a:t>Critical Problem Domains:</a:t>
            </a:r>
          </a:p>
          <a:p>
            <a:pPr marL="285750" indent="-285750" algn="l">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Market Econometrics</a:t>
            </a:r>
          </a:p>
          <a:p>
            <a:pPr marL="285750" indent="-285750" algn="l">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Geographic Supply/Demand</a:t>
            </a:r>
          </a:p>
          <a:p>
            <a:pPr marL="285750" indent="-285750" algn="l">
              <a:buFont typeface="Arial" panose="020B0604020202020204" pitchFamily="34" charset="0"/>
              <a:buChar char="•"/>
            </a:pPr>
            <a:r>
              <a:rPr lang="en-US" b="0" dirty="0">
                <a:solidFill>
                  <a:schemeClr val="tx1"/>
                </a:solidFill>
                <a:latin typeface="Arial" panose="020B0604020202020204" pitchFamily="34" charset="0"/>
                <a:cs typeface="Arial" panose="020B0604020202020204" pitchFamily="34" charset="0"/>
              </a:rPr>
              <a:t>Customer/Carrier </a:t>
            </a:r>
            <a:r>
              <a:rPr lang="en-US" b="0" dirty="0" smtClean="0">
                <a:solidFill>
                  <a:schemeClr val="tx1"/>
                </a:solidFill>
                <a:latin typeface="Arial" panose="020B0604020202020204" pitchFamily="34" charset="0"/>
                <a:cs typeface="Arial" panose="020B0604020202020204" pitchFamily="34" charset="0"/>
              </a:rPr>
              <a:t>Behavior</a:t>
            </a:r>
            <a:endParaRPr lang="en-US" b="0" dirty="0">
              <a:solidFill>
                <a:schemeClr val="tx1"/>
              </a:solidFill>
              <a:latin typeface="Arial" panose="020B0604020202020204" pitchFamily="34" charset="0"/>
              <a:cs typeface="Arial" panose="020B0604020202020204" pitchFamily="34" charset="0"/>
            </a:endParaRPr>
          </a:p>
        </p:txBody>
      </p:sp>
      <p:sp>
        <p:nvSpPr>
          <p:cNvPr id="6" name="Title 1"/>
          <p:cNvSpPr txBox="1">
            <a:spLocks/>
          </p:cNvSpPr>
          <p:nvPr/>
        </p:nvSpPr>
        <p:spPr>
          <a:xfrm>
            <a:off x="839416" y="-222384"/>
            <a:ext cx="10796648" cy="807523"/>
          </a:xfrm>
          <a:prstGeom prst="rect">
            <a:avLst/>
          </a:prstGeom>
        </p:spPr>
        <p:txBody>
          <a:bodyPr vert="horz" lIns="91440" tIns="45720" rIns="91440" bIns="45720" rtlCol="0" anchor="b">
            <a:no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n-US" sz="3200" b="1" dirty="0" smtClean="0"/>
              <a:t>Complex Ambitions require Incremental Value Delivery</a:t>
            </a:r>
            <a:endParaRPr lang="en-US" sz="3200" b="1" dirty="0"/>
          </a:p>
        </p:txBody>
      </p:sp>
      <p:sp>
        <p:nvSpPr>
          <p:cNvPr id="7" name="Right Arrow 6"/>
          <p:cNvSpPr/>
          <p:nvPr/>
        </p:nvSpPr>
        <p:spPr>
          <a:xfrm>
            <a:off x="3719736" y="620688"/>
            <a:ext cx="1872208" cy="1512167"/>
          </a:xfrm>
          <a:prstGeom prst="rightArrow">
            <a:avLst/>
          </a:prstGeom>
          <a:solidFill>
            <a:schemeClr val="bg2">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Segoe UI" panose="020B0502040204020203" pitchFamily="34" charset="0"/>
                <a:ea typeface="Segoe UI" panose="020B0502040204020203" pitchFamily="34" charset="0"/>
                <a:cs typeface="Segoe UI" panose="020B0502040204020203" pitchFamily="34" charset="0"/>
              </a:rPr>
              <a:t>Enable Decision Making</a:t>
            </a:r>
          </a:p>
        </p:txBody>
      </p:sp>
      <p:cxnSp>
        <p:nvCxnSpPr>
          <p:cNvPr id="8" name="Straight Connector 7"/>
          <p:cNvCxnSpPr/>
          <p:nvPr/>
        </p:nvCxnSpPr>
        <p:spPr>
          <a:xfrm>
            <a:off x="3725292" y="980728"/>
            <a:ext cx="0" cy="2012166"/>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24263" y="980728"/>
            <a:ext cx="0" cy="1512168"/>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328248" y="2296320"/>
            <a:ext cx="3401863" cy="180020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533202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86436"/>
            <a:ext cx="8328248" cy="4480895"/>
          </a:xfrm>
          <a:prstGeom prst="rect">
            <a:avLst/>
          </a:prstGeom>
        </p:spPr>
      </p:pic>
      <p:sp>
        <p:nvSpPr>
          <p:cNvPr id="5" name="TextBox 4"/>
          <p:cNvSpPr txBox="1"/>
          <p:nvPr/>
        </p:nvSpPr>
        <p:spPr>
          <a:xfrm>
            <a:off x="8184232" y="2564904"/>
            <a:ext cx="3866257" cy="2994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defRPr b="0">
                <a:solidFill>
                  <a:srgbClr val="FFFFFF"/>
                </a:solidFill>
                <a:latin typeface="Segoe UI" panose="020B0502040204020203" pitchFamily="34" charset="0"/>
                <a:ea typeface="Segoe UI" panose="020B0502040204020203" pitchFamily="34" charset="0"/>
                <a:cs typeface="Segoe UI" panose="020B0502040204020203" pitchFamily="34" charset="0"/>
              </a:defRPr>
            </a:lvl1pPr>
          </a:lstStyle>
          <a:p>
            <a:r>
              <a:rPr lang="en-US" b="1" dirty="0" smtClean="0">
                <a:solidFill>
                  <a:schemeClr val="tx1"/>
                </a:solidFill>
                <a:latin typeface="Arial" panose="020B0604020202020204" pitchFamily="34" charset="0"/>
                <a:cs typeface="Arial" panose="020B0604020202020204" pitchFamily="34" charset="0"/>
              </a:rPr>
              <a:t>TOMORROW</a:t>
            </a:r>
            <a:r>
              <a:rPr lang="en-US" dirty="0" smtClean="0">
                <a:solidFill>
                  <a:schemeClr val="tx1"/>
                </a:solidFill>
                <a:latin typeface="Arial" panose="020B0604020202020204" pitchFamily="34" charset="0"/>
                <a:cs typeface="Arial" panose="020B0604020202020204" pitchFamily="34" charset="0"/>
              </a:rPr>
              <a:t>:  Construct </a:t>
            </a:r>
            <a:r>
              <a:rPr lang="en-US" dirty="0">
                <a:solidFill>
                  <a:schemeClr val="tx1"/>
                </a:solidFill>
                <a:latin typeface="Arial" panose="020B0604020202020204" pitchFamily="34" charset="0"/>
                <a:cs typeface="Arial" panose="020B0604020202020204" pitchFamily="34" charset="0"/>
              </a:rPr>
              <a:t>a </a:t>
            </a:r>
            <a:r>
              <a:rPr lang="en-US" b="1" dirty="0">
                <a:solidFill>
                  <a:schemeClr val="tx1"/>
                </a:solidFill>
                <a:latin typeface="Arial" panose="020B0604020202020204" pitchFamily="34" charset="0"/>
                <a:cs typeface="Arial" panose="020B0604020202020204" pitchFamily="34" charset="0"/>
              </a:rPr>
              <a:t>Digital </a:t>
            </a:r>
            <a:r>
              <a:rPr lang="en-US" b="1" dirty="0" smtClean="0">
                <a:solidFill>
                  <a:schemeClr val="tx1"/>
                </a:solidFill>
                <a:latin typeface="Arial" panose="020B0604020202020204" pitchFamily="34" charset="0"/>
                <a:cs typeface="Arial" panose="020B0604020202020204" pitchFamily="34" charset="0"/>
              </a:rPr>
              <a:t>Matching System </a:t>
            </a:r>
            <a:r>
              <a:rPr lang="en-US" dirty="0">
                <a:solidFill>
                  <a:schemeClr val="tx1"/>
                </a:solidFill>
                <a:latin typeface="Arial" panose="020B0604020202020204" pitchFamily="34" charset="0"/>
                <a:cs typeface="Arial" panose="020B0604020202020204" pitchFamily="34" charset="0"/>
              </a:rPr>
              <a:t>that: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Optimizes Trading Floor Yield in Real-Time (i.e. Expected Profit)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Limits transportation disruption for shippers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Ensures high yield in a multi-leg weeklong rotation for carriers</a:t>
            </a:r>
          </a:p>
        </p:txBody>
      </p:sp>
      <p:sp>
        <p:nvSpPr>
          <p:cNvPr id="7" name="Right Arrow 6"/>
          <p:cNvSpPr/>
          <p:nvPr/>
        </p:nvSpPr>
        <p:spPr>
          <a:xfrm>
            <a:off x="5807968" y="679175"/>
            <a:ext cx="2202186" cy="993051"/>
          </a:xfrm>
          <a:prstGeom prst="rightArrow">
            <a:avLst/>
          </a:prstGeom>
          <a:solidFill>
            <a:schemeClr val="bg2">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Segoe UI" panose="020B0502040204020203" pitchFamily="34" charset="0"/>
                <a:ea typeface="Segoe UI" panose="020B0502040204020203" pitchFamily="34" charset="0"/>
                <a:cs typeface="Segoe UI" panose="020B0502040204020203" pitchFamily="34" charset="0"/>
              </a:rPr>
              <a:t>Evolve Digitally</a:t>
            </a:r>
          </a:p>
        </p:txBody>
      </p:sp>
      <p:cxnSp>
        <p:nvCxnSpPr>
          <p:cNvPr id="8" name="Straight Connector 7"/>
          <p:cNvCxnSpPr/>
          <p:nvPr/>
        </p:nvCxnSpPr>
        <p:spPr>
          <a:xfrm>
            <a:off x="5663952" y="666143"/>
            <a:ext cx="0" cy="1754745"/>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10154" y="679175"/>
            <a:ext cx="0" cy="1165649"/>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839416" y="-222384"/>
            <a:ext cx="10796648" cy="807523"/>
          </a:xfrm>
          <a:prstGeom prst="rect">
            <a:avLst/>
          </a:prstGeom>
        </p:spPr>
        <p:txBody>
          <a:bodyPr vert="horz" lIns="91440" tIns="45720" rIns="91440" bIns="45720" rtlCol="0" anchor="b">
            <a:no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n-US" sz="3200" b="1" dirty="0" smtClean="0"/>
              <a:t>Complex Ambitions require Incremental Value Delivery</a:t>
            </a:r>
            <a:endParaRPr lang="en-US" sz="3200" b="1" dirty="0"/>
          </a:p>
        </p:txBody>
      </p:sp>
      <p:sp>
        <p:nvSpPr>
          <p:cNvPr id="11" name="Rectangle 10"/>
          <p:cNvSpPr/>
          <p:nvPr/>
        </p:nvSpPr>
        <p:spPr>
          <a:xfrm>
            <a:off x="8184231" y="2892496"/>
            <a:ext cx="3866257" cy="2339319"/>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253918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of Our Truckload Data Asset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772815"/>
            <a:ext cx="6912768" cy="4533221"/>
          </a:xfrm>
          <a:prstGeom prst="rect">
            <a:avLst/>
          </a:prstGeom>
        </p:spPr>
      </p:pic>
      <p:sp>
        <p:nvSpPr>
          <p:cNvPr id="5" name="TextBox 4"/>
          <p:cNvSpPr txBox="1"/>
          <p:nvPr/>
        </p:nvSpPr>
        <p:spPr>
          <a:xfrm>
            <a:off x="7248128" y="1905724"/>
            <a:ext cx="4830255" cy="3693319"/>
          </a:xfrm>
          <a:prstGeom prst="rect">
            <a:avLst/>
          </a:prstGeom>
          <a:noFill/>
        </p:spPr>
        <p:txBody>
          <a:bodyPr wrap="square" rtlCol="0">
            <a:spAutoFit/>
          </a:bodyPr>
          <a:lstStyle/>
          <a:p>
            <a:r>
              <a:rPr lang="en-US" b="1" u="sng" dirty="0" smtClean="0"/>
              <a:t>6 Years 30+ Million Shipments:</a:t>
            </a:r>
          </a:p>
          <a:p>
            <a:pPr marL="285750" indent="-285750">
              <a:buFont typeface="Arial" panose="020B0604020202020204" pitchFamily="34" charset="0"/>
              <a:buChar char="•"/>
            </a:pPr>
            <a:r>
              <a:rPr lang="en-US" dirty="0" smtClean="0"/>
              <a:t>50 features per shipment that accurately depict:</a:t>
            </a:r>
          </a:p>
          <a:p>
            <a:pPr marL="742950" lvl="1" indent="-285750">
              <a:buFont typeface="Arial" panose="020B0604020202020204" pitchFamily="34" charset="0"/>
              <a:buChar char="•"/>
            </a:pPr>
            <a:r>
              <a:rPr lang="en-US" dirty="0" smtClean="0"/>
              <a:t>Financial Outcomes</a:t>
            </a:r>
          </a:p>
          <a:p>
            <a:pPr marL="742950" lvl="1" indent="-285750">
              <a:buFont typeface="Arial" panose="020B0604020202020204" pitchFamily="34" charset="0"/>
              <a:buChar char="•"/>
            </a:pPr>
            <a:r>
              <a:rPr lang="en-US" dirty="0" smtClean="0"/>
              <a:t>Market Capacity &amp; Seasonality</a:t>
            </a:r>
          </a:p>
          <a:p>
            <a:pPr marL="742950" lvl="1" indent="-285750">
              <a:buFont typeface="Arial" panose="020B0604020202020204" pitchFamily="34" charset="0"/>
              <a:buChar char="•"/>
            </a:pPr>
            <a:r>
              <a:rPr lang="en-US" dirty="0" smtClean="0"/>
              <a:t>Geospatial Carrier &amp; Customer Networks</a:t>
            </a:r>
            <a:endParaRPr lang="en-US" dirty="0"/>
          </a:p>
          <a:p>
            <a:pPr marL="285750" indent="-285750">
              <a:buFont typeface="Arial" panose="020B0604020202020204" pitchFamily="34" charset="0"/>
              <a:buChar char="•"/>
            </a:pPr>
            <a:r>
              <a:rPr lang="en-US" dirty="0" smtClean="0"/>
              <a:t>650K Companies, 100K presently active</a:t>
            </a:r>
          </a:p>
          <a:p>
            <a:pPr marL="285750" indent="-285750">
              <a:buFont typeface="Arial" panose="020B0604020202020204" pitchFamily="34" charset="0"/>
              <a:buChar char="•"/>
            </a:pPr>
            <a:r>
              <a:rPr lang="en-US" dirty="0" smtClean="0"/>
              <a:t>12 million warehouse locations, 4 million active </a:t>
            </a:r>
          </a:p>
          <a:p>
            <a:pPr marL="285750" indent="-285750">
              <a:buFont typeface="Arial" panose="020B0604020202020204" pitchFamily="34" charset="0"/>
              <a:buChar char="•"/>
            </a:pPr>
            <a:r>
              <a:rPr lang="en-US" dirty="0" smtClean="0"/>
              <a:t>The rate of mileage driven would take us to the moon and back every 20 minutes!!!</a:t>
            </a:r>
          </a:p>
          <a:p>
            <a:pPr marL="285750" indent="-285750">
              <a:buFont typeface="Arial" panose="020B0604020202020204" pitchFamily="34" charset="0"/>
              <a:buChar char="•"/>
            </a:pPr>
            <a:endParaRPr lang="en-US" dirty="0" smtClean="0"/>
          </a:p>
        </p:txBody>
      </p:sp>
      <p:sp>
        <p:nvSpPr>
          <p:cNvPr id="6" name="Rectangle 5"/>
          <p:cNvSpPr/>
          <p:nvPr/>
        </p:nvSpPr>
        <p:spPr>
          <a:xfrm>
            <a:off x="7248128" y="1905724"/>
            <a:ext cx="4680520" cy="353950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011493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1424" y="332656"/>
            <a:ext cx="10796648" cy="72008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n-US" dirty="0" smtClean="0"/>
              <a:t>Domain: Customer/Carrier Behavior</a:t>
            </a:r>
            <a:endParaRPr lang="en-US" sz="3600" dirty="0"/>
          </a:p>
        </p:txBody>
      </p:sp>
      <p:pic>
        <p:nvPicPr>
          <p:cNvPr id="5" name="Picture 4"/>
          <p:cNvPicPr>
            <a:picLocks noChangeAspect="1"/>
          </p:cNvPicPr>
          <p:nvPr/>
        </p:nvPicPr>
        <p:blipFill rotWithShape="1">
          <a:blip r:embed="rId2"/>
          <a:srcRect t="1408"/>
          <a:stretch/>
        </p:blipFill>
        <p:spPr>
          <a:xfrm>
            <a:off x="134246" y="948826"/>
            <a:ext cx="6696744" cy="5144469"/>
          </a:xfrm>
          <a:prstGeom prst="rect">
            <a:avLst/>
          </a:prstGeom>
        </p:spPr>
      </p:pic>
      <p:sp>
        <p:nvSpPr>
          <p:cNvPr id="6" name="Rectangle 5"/>
          <p:cNvSpPr/>
          <p:nvPr/>
        </p:nvSpPr>
        <p:spPr>
          <a:xfrm>
            <a:off x="7176120" y="980728"/>
            <a:ext cx="4905860" cy="5112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Arial" panose="020B0604020202020204" pitchFamily="34" charset="0"/>
                <a:ea typeface="Segoe UI" panose="020B0502040204020203" pitchFamily="34" charset="0"/>
                <a:cs typeface="Arial" panose="020B0604020202020204" pitchFamily="34" charset="0"/>
              </a:rPr>
              <a:t>Active Research Questions:</a:t>
            </a:r>
            <a:endParaRPr lang="en-US" b="1" dirty="0">
              <a:solidFill>
                <a:schemeClr val="tx1"/>
              </a:solidFill>
              <a:latin typeface="Arial" panose="020B0604020202020204" pitchFamily="34" charset="0"/>
              <a:ea typeface="Segoe UI" panose="020B0502040204020203" pitchFamily="34" charset="0"/>
              <a:cs typeface="Arial" panose="020B0604020202020204" pitchFamily="34" charset="0"/>
            </a:endParaRPr>
          </a:p>
          <a:p>
            <a:r>
              <a:rPr lang="en-US" dirty="0">
                <a:solidFill>
                  <a:schemeClr val="tx1"/>
                </a:solidFill>
                <a:latin typeface="Arial" panose="020B0604020202020204" pitchFamily="34" charset="0"/>
                <a:ea typeface="Segoe UI" panose="020B0502040204020203" pitchFamily="34" charset="0"/>
                <a:cs typeface="Arial" panose="020B0604020202020204" pitchFamily="34" charset="0"/>
              </a:rPr>
              <a:t>How do we </a:t>
            </a: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Flatten the Tribal Network?</a:t>
            </a:r>
            <a:endParaRPr lang="en-US"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What does a customer/carriers footprint look like?</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How do we make this visible to all?</a:t>
            </a:r>
            <a:b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br>
            <a:endParaRPr lang="en-US" sz="800" dirty="0">
              <a:solidFill>
                <a:schemeClr val="tx1"/>
              </a:solidFill>
              <a:latin typeface="Arial" panose="020B0604020202020204" pitchFamily="34" charset="0"/>
              <a:ea typeface="Segoe UI" panose="020B0502040204020203" pitchFamily="34" charset="0"/>
              <a:cs typeface="Arial" panose="020B0604020202020204" pitchFamily="34" charset="0"/>
            </a:endParaRPr>
          </a:p>
          <a:p>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How is Robinson Utilized by Customer/Carrier?</a:t>
            </a:r>
            <a:endParaRPr lang="en-US"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Are we backhaul or network balancing?</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Is the freight repeatable or last minute?</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In what capacity should this carrier/customer be best utilized in our freight network?</a:t>
            </a:r>
            <a:b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br>
            <a:endParaRPr lang="en-US" sz="800" dirty="0">
              <a:solidFill>
                <a:schemeClr val="tx1"/>
              </a:solidFill>
              <a:latin typeface="Arial" panose="020B0604020202020204" pitchFamily="34" charset="0"/>
              <a:ea typeface="Segoe UI" panose="020B0502040204020203" pitchFamily="34" charset="0"/>
              <a:cs typeface="Arial" panose="020B0604020202020204" pitchFamily="34" charset="0"/>
            </a:endParaRPr>
          </a:p>
          <a:p>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What is the value add Robinson could offer?</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Where are inefficiencies only we can see?</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What connections would serve better?</a:t>
            </a:r>
          </a:p>
          <a:p>
            <a:pPr marL="342900" indent="-342900">
              <a:buFont typeface="Arial" panose="020B0604020202020204" pitchFamily="34" charset="0"/>
              <a:buChar char="•"/>
            </a:pPr>
            <a:r>
              <a:rPr lang="en-US" dirty="0" smtClean="0">
                <a:solidFill>
                  <a:schemeClr val="tx1"/>
                </a:solidFill>
                <a:latin typeface="Arial" panose="020B0604020202020204" pitchFamily="34" charset="0"/>
                <a:ea typeface="Segoe UI" panose="020B0502040204020203" pitchFamily="34" charset="0"/>
                <a:cs typeface="Arial" panose="020B0604020202020204" pitchFamily="34" charset="0"/>
              </a:rPr>
              <a:t>How do we educate to improve practices?</a:t>
            </a:r>
          </a:p>
        </p:txBody>
      </p:sp>
      <p:sp>
        <p:nvSpPr>
          <p:cNvPr id="7" name="Rectangle 6"/>
          <p:cNvSpPr/>
          <p:nvPr/>
        </p:nvSpPr>
        <p:spPr>
          <a:xfrm>
            <a:off x="7032104" y="1196751"/>
            <a:ext cx="4910005" cy="4752528"/>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025908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Market Econometrics </a:t>
            </a:r>
            <a:endParaRPr lang="en-US" dirty="0"/>
          </a:p>
        </p:txBody>
      </p:sp>
      <p:pic>
        <p:nvPicPr>
          <p:cNvPr id="8" name="Picture 7"/>
          <p:cNvPicPr>
            <a:picLocks noChangeAspect="1"/>
          </p:cNvPicPr>
          <p:nvPr/>
        </p:nvPicPr>
        <p:blipFill rotWithShape="1">
          <a:blip r:embed="rId2"/>
          <a:srcRect l="12200" t="19201" r="33069" b="9401"/>
          <a:stretch/>
        </p:blipFill>
        <p:spPr>
          <a:xfrm>
            <a:off x="191344" y="1844824"/>
            <a:ext cx="7416824" cy="4464496"/>
          </a:xfrm>
          <a:prstGeom prst="rect">
            <a:avLst/>
          </a:prstGeom>
        </p:spPr>
      </p:pic>
      <p:sp>
        <p:nvSpPr>
          <p:cNvPr id="10" name="TextBox 9"/>
          <p:cNvSpPr txBox="1"/>
          <p:nvPr/>
        </p:nvSpPr>
        <p:spPr>
          <a:xfrm>
            <a:off x="7752184" y="1881445"/>
            <a:ext cx="4392489" cy="3416320"/>
          </a:xfrm>
          <a:prstGeom prst="rect">
            <a:avLst/>
          </a:prstGeom>
          <a:noFill/>
        </p:spPr>
        <p:txBody>
          <a:bodyPr wrap="square" rtlCol="0">
            <a:spAutoFit/>
          </a:bodyPr>
          <a:lstStyle/>
          <a:p>
            <a:r>
              <a:rPr lang="en-US" sz="1600" b="1" dirty="0" smtClean="0"/>
              <a:t>Yield Management</a:t>
            </a:r>
          </a:p>
          <a:p>
            <a:r>
              <a:rPr lang="en-US" sz="1600" dirty="0" smtClean="0"/>
              <a:t>How do we succeed in Reverse Auctions?</a:t>
            </a:r>
          </a:p>
          <a:p>
            <a:pPr marL="285750" indent="-285750">
              <a:buFont typeface="Arial" panose="020B0604020202020204" pitchFamily="34" charset="0"/>
              <a:buChar char="•"/>
            </a:pPr>
            <a:r>
              <a:rPr lang="en-US" sz="1600" dirty="0" smtClean="0"/>
              <a:t>Optimize Expected Profit</a:t>
            </a:r>
          </a:p>
          <a:p>
            <a:pPr marL="285750" indent="-285750">
              <a:buFont typeface="Arial" panose="020B0604020202020204" pitchFamily="34" charset="0"/>
              <a:buChar char="•"/>
            </a:pPr>
            <a:r>
              <a:rPr lang="en-US" sz="1600" dirty="0" smtClean="0"/>
              <a:t>Price Competitively but Make Money</a:t>
            </a:r>
          </a:p>
          <a:p>
            <a:pPr marL="285750" indent="-285750">
              <a:buFont typeface="Arial" panose="020B0604020202020204" pitchFamily="34" charset="0"/>
              <a:buChar char="•"/>
            </a:pPr>
            <a:r>
              <a:rPr lang="en-US" sz="1600" dirty="0" smtClean="0"/>
              <a:t>Take Advantage of Information Asymmetry</a:t>
            </a:r>
            <a:br>
              <a:rPr lang="en-US" sz="1600" dirty="0" smtClean="0"/>
            </a:br>
            <a:endParaRPr lang="en-US" sz="800" dirty="0" smtClean="0"/>
          </a:p>
          <a:p>
            <a:r>
              <a:rPr lang="en-US" sz="1600" dirty="0" smtClean="0"/>
              <a:t>How do we plan to source carriers?</a:t>
            </a:r>
          </a:p>
          <a:p>
            <a:pPr marL="285750" indent="-285750">
              <a:buFont typeface="Arial" panose="020B0604020202020204" pitchFamily="34" charset="0"/>
              <a:buChar char="•"/>
            </a:pPr>
            <a:r>
              <a:rPr lang="en-US" sz="1600" dirty="0" smtClean="0"/>
              <a:t>Long-term Carrier Contracts vs Spot Market Opportunity =&gt; what balance? </a:t>
            </a:r>
          </a:p>
          <a:p>
            <a:endParaRPr lang="en-US" sz="800" b="1" dirty="0" smtClean="0"/>
          </a:p>
          <a:p>
            <a:r>
              <a:rPr lang="en-US" sz="1600" b="1" dirty="0" smtClean="0"/>
              <a:t>Leading Indicator Research</a:t>
            </a:r>
          </a:p>
          <a:p>
            <a:pPr marL="285750" indent="-285750">
              <a:buFont typeface="Arial" panose="020B0604020202020204" pitchFamily="34" charset="0"/>
              <a:buChar char="•"/>
            </a:pPr>
            <a:r>
              <a:rPr lang="en-US" sz="1600" dirty="0" smtClean="0"/>
              <a:t>Markets Tip, We </a:t>
            </a:r>
            <a:r>
              <a:rPr lang="en-US" sz="1600" dirty="0"/>
              <a:t>N</a:t>
            </a:r>
            <a:r>
              <a:rPr lang="en-US" sz="1600" dirty="0" smtClean="0"/>
              <a:t>eed to Know in Advance</a:t>
            </a:r>
          </a:p>
          <a:p>
            <a:pPr marL="285750" indent="-285750">
              <a:buFont typeface="Arial" panose="020B0604020202020204" pitchFamily="34" charset="0"/>
              <a:buChar char="•"/>
            </a:pPr>
            <a:r>
              <a:rPr lang="en-US" sz="1600" dirty="0" smtClean="0"/>
              <a:t>How does buying behavior lag market movement?</a:t>
            </a:r>
          </a:p>
        </p:txBody>
      </p:sp>
      <p:sp>
        <p:nvSpPr>
          <p:cNvPr id="11" name="Rectangle 10"/>
          <p:cNvSpPr/>
          <p:nvPr/>
        </p:nvSpPr>
        <p:spPr>
          <a:xfrm>
            <a:off x="7752184" y="1876687"/>
            <a:ext cx="4364880" cy="3405232"/>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4177248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Network Supply/Demand</a:t>
            </a:r>
            <a:endParaRPr lang="en-US" dirty="0"/>
          </a:p>
        </p:txBody>
      </p:sp>
      <p:pic>
        <p:nvPicPr>
          <p:cNvPr id="161794" name="Picture 2" descr="Image result for trucking hubs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844824"/>
            <a:ext cx="7272808" cy="44644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968209" y="1881445"/>
            <a:ext cx="4176464" cy="3293209"/>
          </a:xfrm>
          <a:prstGeom prst="rect">
            <a:avLst/>
          </a:prstGeom>
          <a:noFill/>
        </p:spPr>
        <p:txBody>
          <a:bodyPr wrap="square" rtlCol="0">
            <a:spAutoFit/>
          </a:bodyPr>
          <a:lstStyle/>
          <a:p>
            <a:r>
              <a:rPr lang="en-US" sz="1600" b="1" dirty="0" smtClean="0"/>
              <a:t>Captivate Carrier Fleet Capacity</a:t>
            </a:r>
          </a:p>
          <a:p>
            <a:r>
              <a:rPr lang="en-US" sz="1600" dirty="0" smtClean="0"/>
              <a:t>Model and Execute Advance Carrier Buys </a:t>
            </a:r>
          </a:p>
          <a:p>
            <a:pPr marL="285750" indent="-285750">
              <a:buFont typeface="Arial" panose="020B0604020202020204" pitchFamily="34" charset="0"/>
              <a:buChar char="•"/>
            </a:pPr>
            <a:r>
              <a:rPr lang="en-US" sz="1600" dirty="0"/>
              <a:t>W</a:t>
            </a:r>
            <a:r>
              <a:rPr lang="en-US" sz="1600" dirty="0" smtClean="0"/>
              <a:t>here do we have reliable future freight?</a:t>
            </a:r>
          </a:p>
          <a:p>
            <a:pPr marL="285750" indent="-285750">
              <a:buFont typeface="Arial" panose="020B0604020202020204" pitchFamily="34" charset="0"/>
              <a:buChar char="•"/>
            </a:pPr>
            <a:r>
              <a:rPr lang="en-US" sz="1600" dirty="0" smtClean="0"/>
              <a:t>Reduce exposure to carrier market shifts and shortages</a:t>
            </a:r>
            <a:br>
              <a:rPr lang="en-US" sz="1600" dirty="0" smtClean="0"/>
            </a:br>
            <a:endParaRPr lang="en-US" sz="800" dirty="0" smtClean="0"/>
          </a:p>
          <a:p>
            <a:r>
              <a:rPr lang="en-US" sz="1600" dirty="0" smtClean="0"/>
              <a:t>Establish Multi-Leg Weeklong </a:t>
            </a:r>
            <a:r>
              <a:rPr lang="en-US" sz="1600" dirty="0"/>
              <a:t>F</a:t>
            </a:r>
            <a:r>
              <a:rPr lang="en-US" sz="1600" dirty="0" smtClean="0"/>
              <a:t>reight Rotations</a:t>
            </a:r>
          </a:p>
          <a:p>
            <a:pPr marL="285750" indent="-285750">
              <a:buFont typeface="Arial" panose="020B0604020202020204" pitchFamily="34" charset="0"/>
              <a:buChar char="•"/>
            </a:pPr>
            <a:r>
              <a:rPr lang="en-US" sz="1600" dirty="0" smtClean="0"/>
              <a:t>Route </a:t>
            </a:r>
            <a:r>
              <a:rPr lang="en-US" sz="1600" dirty="0"/>
              <a:t>Optimization and Planning based upon our stochastic load </a:t>
            </a:r>
            <a:r>
              <a:rPr lang="en-US" sz="1600" dirty="0" smtClean="0"/>
              <a:t>network</a:t>
            </a:r>
          </a:p>
          <a:p>
            <a:pPr marL="285750" indent="-285750">
              <a:buFont typeface="Arial" panose="020B0604020202020204" pitchFamily="34" charset="0"/>
              <a:buChar char="•"/>
            </a:pPr>
            <a:r>
              <a:rPr lang="en-US" sz="1600" dirty="0" smtClean="0"/>
              <a:t>Lock carriers into “continuous moves”</a:t>
            </a:r>
            <a:br>
              <a:rPr lang="en-US" sz="1600" dirty="0" smtClean="0"/>
            </a:br>
            <a:endParaRPr lang="en-US" sz="800" dirty="0" smtClean="0"/>
          </a:p>
          <a:p>
            <a:r>
              <a:rPr lang="en-US" sz="1600" dirty="0" smtClean="0"/>
              <a:t>Use our Scope and Scale to our Advantage</a:t>
            </a:r>
          </a:p>
        </p:txBody>
      </p:sp>
      <p:sp>
        <p:nvSpPr>
          <p:cNvPr id="7" name="Rectangle 6"/>
          <p:cNvSpPr/>
          <p:nvPr/>
        </p:nvSpPr>
        <p:spPr>
          <a:xfrm>
            <a:off x="7967465" y="1881445"/>
            <a:ext cx="4120047" cy="3293209"/>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876776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Anatomy of a Basic </a:t>
            </a:r>
            <a:r>
              <a:rPr lang="en-US" b="1" dirty="0" smtClean="0"/>
              <a:t>Decision Support System </a:t>
            </a:r>
            <a:r>
              <a:rPr lang="en-US" dirty="0" smtClean="0"/>
              <a:t>In Use for Carrier Matching @ CH Robinson</a:t>
            </a:r>
            <a:endParaRPr lang="en-US" dirty="0"/>
          </a:p>
        </p:txBody>
      </p:sp>
      <p:pic>
        <p:nvPicPr>
          <p:cNvPr id="4" name="Picture 3"/>
          <p:cNvPicPr>
            <a:picLocks noChangeAspect="1"/>
          </p:cNvPicPr>
          <p:nvPr/>
        </p:nvPicPr>
        <p:blipFill>
          <a:blip r:embed="rId2"/>
          <a:stretch>
            <a:fillRect/>
          </a:stretch>
        </p:blipFill>
        <p:spPr>
          <a:xfrm>
            <a:off x="0" y="1737360"/>
            <a:ext cx="12192000" cy="5120640"/>
          </a:xfrm>
          <a:prstGeom prst="rect">
            <a:avLst/>
          </a:prstGeom>
          <a:ln>
            <a:solidFill>
              <a:schemeClr val="accent1"/>
            </a:solidFill>
          </a:ln>
        </p:spPr>
      </p:pic>
    </p:spTree>
    <p:extLst>
      <p:ext uri="{BB962C8B-B14F-4D97-AF65-F5344CB8AC3E}">
        <p14:creationId xmlns:p14="http://schemas.microsoft.com/office/powerpoint/2010/main" val="3317643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bg1">
                    <a:lumMod val="65000"/>
                  </a:schemeClr>
                </a:solidFill>
              </a:rPr>
              <a:t>3PLs </a:t>
            </a:r>
            <a:r>
              <a:rPr lang="en-US" sz="2800" dirty="0">
                <a:solidFill>
                  <a:schemeClr val="bg1">
                    <a:lumMod val="65000"/>
                  </a:schemeClr>
                </a:solidFill>
              </a:rPr>
              <a:t>&amp; CH Robinson </a:t>
            </a:r>
          </a:p>
          <a:p>
            <a:r>
              <a:rPr lang="en-US" sz="2800" dirty="0" smtClean="0">
                <a:solidFill>
                  <a:schemeClr val="bg1">
                    <a:lumMod val="65000"/>
                  </a:schemeClr>
                </a:solidFill>
              </a:rPr>
              <a:t>Data Science 101…</a:t>
            </a:r>
          </a:p>
          <a:p>
            <a:pPr lvl="1"/>
            <a:r>
              <a:rPr lang="en-US" sz="2600" dirty="0" smtClean="0">
                <a:solidFill>
                  <a:schemeClr val="bg1">
                    <a:lumMod val="65000"/>
                  </a:schemeClr>
                </a:solidFill>
              </a:rPr>
              <a:t>Basic Analytics =&gt; Decision Support Systems</a:t>
            </a:r>
          </a:p>
          <a:p>
            <a:pPr lvl="1"/>
            <a:r>
              <a:rPr lang="en-US" sz="2600" dirty="0" smtClean="0">
                <a:solidFill>
                  <a:schemeClr val="bg1">
                    <a:lumMod val="65000"/>
                  </a:schemeClr>
                </a:solidFill>
              </a:rPr>
              <a:t>Team/Roles</a:t>
            </a:r>
          </a:p>
          <a:p>
            <a:pPr lvl="1"/>
            <a:r>
              <a:rPr lang="en-US" sz="2600" dirty="0" smtClean="0">
                <a:solidFill>
                  <a:schemeClr val="bg1">
                    <a:lumMod val="65000"/>
                  </a:schemeClr>
                </a:solidFill>
              </a:rPr>
              <a:t>Industry Trends</a:t>
            </a:r>
          </a:p>
          <a:p>
            <a:r>
              <a:rPr lang="en-US" sz="2800" dirty="0">
                <a:solidFill>
                  <a:schemeClr val="bg1">
                    <a:lumMod val="65000"/>
                  </a:schemeClr>
                </a:solidFill>
              </a:rPr>
              <a:t>Data Science Strategy &amp; Applications @ CH Robinson</a:t>
            </a:r>
          </a:p>
          <a:p>
            <a:r>
              <a:rPr lang="en-US" sz="2800" dirty="0">
                <a:solidFill>
                  <a:schemeClr val="tx1"/>
                </a:solidFill>
              </a:rPr>
              <a:t>Variety Hour:  Working with Twitter API &amp; Streaming</a:t>
            </a:r>
          </a:p>
          <a:p>
            <a:endParaRPr lang="en-US" sz="2400" dirty="0"/>
          </a:p>
        </p:txBody>
      </p:sp>
    </p:spTree>
    <p:extLst>
      <p:ext uri="{BB962C8B-B14F-4D97-AF65-F5344CB8AC3E}">
        <p14:creationId xmlns:p14="http://schemas.microsoft.com/office/powerpoint/2010/main" val="2681535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6805" y="555797"/>
            <a:ext cx="7843520" cy="5418667"/>
            <a:chOff x="-110104" y="556548"/>
            <a:chExt cx="5882640" cy="4064000"/>
          </a:xfrm>
        </p:grpSpPr>
        <p:graphicFrame>
          <p:nvGraphicFramePr>
            <p:cNvPr id="3" name="Chart 2"/>
            <p:cNvGraphicFramePr>
              <a:graphicFrameLocks/>
            </p:cNvGraphicFramePr>
            <p:nvPr>
              <p:extLst/>
            </p:nvPr>
          </p:nvGraphicFramePr>
          <p:xfrm>
            <a:off x="-110104" y="556548"/>
            <a:ext cx="5882640" cy="4064000"/>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p:cNvGrpSpPr/>
            <p:nvPr/>
          </p:nvGrpSpPr>
          <p:grpSpPr>
            <a:xfrm>
              <a:off x="1072868" y="2344441"/>
              <a:ext cx="1918001" cy="942838"/>
              <a:chOff x="1072868" y="2344441"/>
              <a:chExt cx="1918001" cy="942838"/>
            </a:xfrm>
          </p:grpSpPr>
          <p:sp>
            <p:nvSpPr>
              <p:cNvPr id="6" name="TextBox 5"/>
              <p:cNvSpPr txBox="1"/>
              <p:nvPr/>
            </p:nvSpPr>
            <p:spPr>
              <a:xfrm>
                <a:off x="1072868" y="2460188"/>
                <a:ext cx="1878037" cy="561741"/>
              </a:xfrm>
              <a:prstGeom prst="rect">
                <a:avLst/>
              </a:prstGeom>
              <a:noFill/>
            </p:spPr>
            <p:txBody>
              <a:bodyPr wrap="square" rtlCol="0">
                <a:spAutoFit/>
              </a:bodyPr>
              <a:lstStyle/>
              <a:p>
                <a:pPr algn="ctr"/>
                <a:r>
                  <a:rPr lang="en-US" sz="4267" dirty="0">
                    <a:solidFill>
                      <a:schemeClr val="bg1"/>
                    </a:solidFill>
                    <a:latin typeface="Segoe UI" panose="020B0502040204020203" pitchFamily="34" charset="0"/>
                    <a:ea typeface="Segoe UI" panose="020B0502040204020203" pitchFamily="34" charset="0"/>
                    <a:cs typeface="Segoe UI" panose="020B0502040204020203" pitchFamily="34" charset="0"/>
                  </a:rPr>
                  <a:t>113K</a:t>
                </a:r>
                <a:endParaRPr lang="en-US" sz="4267"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p:nvPr/>
            </p:nvSpPr>
            <p:spPr>
              <a:xfrm>
                <a:off x="1112832" y="2344441"/>
                <a:ext cx="1878037" cy="276999"/>
              </a:xfrm>
              <a:prstGeom prst="rect">
                <a:avLst/>
              </a:prstGeom>
              <a:noFill/>
            </p:spPr>
            <p:txBody>
              <a:bodyPr wrap="square" rtlCol="0">
                <a:spAutoFit/>
              </a:bodyPr>
              <a:lstStyle/>
              <a:p>
                <a:pPr algn="ctr"/>
                <a:r>
                  <a:rPr lang="en-US"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OVER</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p:cNvSpPr txBox="1"/>
              <p:nvPr/>
            </p:nvSpPr>
            <p:spPr>
              <a:xfrm>
                <a:off x="1083577" y="2879523"/>
                <a:ext cx="1878037" cy="407756"/>
              </a:xfrm>
              <a:prstGeom prst="rect">
                <a:avLst/>
              </a:prstGeom>
              <a:noFill/>
            </p:spPr>
            <p:txBody>
              <a:bodyPr wrap="square" rtlCol="0">
                <a:spAutoFit/>
              </a:bodyPr>
              <a:lstStyle/>
              <a:p>
                <a:pPr algn="ctr"/>
                <a:r>
                  <a:rPr lang="en-US" sz="2933"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CUSTOMERS</a:t>
                </a:r>
                <a:endParaRPr lang="en-US" sz="2933"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9" name="Group 8"/>
          <p:cNvGrpSpPr/>
          <p:nvPr/>
        </p:nvGrpSpPr>
        <p:grpSpPr>
          <a:xfrm>
            <a:off x="7640507" y="3563686"/>
            <a:ext cx="1228096" cy="1224077"/>
            <a:chOff x="6253724" y="2754528"/>
            <a:chExt cx="921072" cy="918058"/>
          </a:xfrm>
        </p:grpSpPr>
        <p:sp>
          <p:nvSpPr>
            <p:cNvPr id="10" name="Rectangle 9"/>
            <p:cNvSpPr/>
            <p:nvPr/>
          </p:nvSpPr>
          <p:spPr>
            <a:xfrm>
              <a:off x="6627674" y="3095896"/>
              <a:ext cx="173176" cy="291947"/>
            </a:xfrm>
            <a:prstGeom prst="rect">
              <a:avLst/>
            </a:prstGeom>
            <a:gradFill flip="none" rotWithShape="1">
              <a:gsLst>
                <a:gs pos="100000">
                  <a:srgbClr val="004986"/>
                </a:gs>
                <a:gs pos="0">
                  <a:schemeClr val="bg1">
                    <a:lumMod val="9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11" name="Straight Connector 10"/>
            <p:cNvCxnSpPr/>
            <p:nvPr/>
          </p:nvCxnSpPr>
          <p:spPr>
            <a:xfrm>
              <a:off x="6444717" y="3387844"/>
              <a:ext cx="53908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53724" y="3387844"/>
              <a:ext cx="921072" cy="284742"/>
            </a:xfrm>
            <a:prstGeom prst="rect">
              <a:avLst/>
            </a:prstGeom>
            <a:noFill/>
          </p:spPr>
          <p:txBody>
            <a:bodyPr wrap="square" rtlCol="0">
              <a:spAutoFit/>
            </a:bodyPr>
            <a:lstStyle/>
            <a:p>
              <a:pPr algn="ctr"/>
              <a:r>
                <a:rPr lang="en-US" sz="1867" b="1" dirty="0">
                  <a:solidFill>
                    <a:schemeClr val="bg1"/>
                  </a:solidFill>
                  <a:latin typeface="Segoe UI" panose="020B0502040204020203" pitchFamily="34" charset="0"/>
                  <a:cs typeface="Segoe UI" panose="020B0502040204020203" pitchFamily="34" charset="0"/>
                </a:rPr>
                <a:t>Top 25</a:t>
              </a:r>
              <a:endParaRPr lang="en-US" sz="1867" b="1" dirty="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6397094" y="2754528"/>
              <a:ext cx="634332" cy="284742"/>
            </a:xfrm>
            <a:prstGeom prst="rect">
              <a:avLst/>
            </a:prstGeom>
            <a:noFill/>
          </p:spPr>
          <p:txBody>
            <a:bodyPr wrap="square" rtlCol="0">
              <a:spAutoFit/>
            </a:bodyPr>
            <a:lstStyle/>
            <a:p>
              <a:pPr algn="ctr"/>
              <a:r>
                <a:rPr lang="en-US" sz="1867" dirty="0">
                  <a:solidFill>
                    <a:schemeClr val="bg1"/>
                  </a:solidFill>
                  <a:latin typeface="Segoe UI" panose="020B0502040204020203" pitchFamily="34" charset="0"/>
                  <a:cs typeface="Segoe UI" panose="020B0502040204020203" pitchFamily="34" charset="0"/>
                </a:rPr>
                <a:t>13%</a:t>
              </a:r>
              <a:endParaRPr lang="en-US" sz="1867" dirty="0">
                <a:solidFill>
                  <a:schemeClr val="bg1"/>
                </a:solidFill>
                <a:latin typeface="Segoe UI" panose="020B0502040204020203" pitchFamily="34" charset="0"/>
                <a:cs typeface="Segoe UI" panose="020B0502040204020203" pitchFamily="34" charset="0"/>
              </a:endParaRPr>
            </a:p>
          </p:txBody>
        </p:sp>
      </p:grpSp>
      <p:sp>
        <p:nvSpPr>
          <p:cNvPr id="14" name="TextBox 13"/>
          <p:cNvSpPr txBox="1"/>
          <p:nvPr/>
        </p:nvSpPr>
        <p:spPr>
          <a:xfrm>
            <a:off x="6583681" y="824693"/>
            <a:ext cx="5336632" cy="666977"/>
          </a:xfrm>
          <a:prstGeom prst="rect">
            <a:avLst/>
          </a:prstGeom>
          <a:noFill/>
          <a:ln>
            <a:solidFill>
              <a:schemeClr val="tx2"/>
            </a:solidFill>
          </a:ln>
        </p:spPr>
        <p:txBody>
          <a:bodyPr wrap="square" rtlCol="0">
            <a:spAutoFit/>
          </a:bodyPr>
          <a:lstStyle/>
          <a:p>
            <a:pPr algn="ctr"/>
            <a:r>
              <a:rPr lang="en-US" sz="1867" cap="all" dirty="0">
                <a:solidFill>
                  <a:schemeClr val="bg1"/>
                </a:solidFill>
                <a:latin typeface="Segoe UI" panose="020B0502040204020203" pitchFamily="34" charset="0"/>
                <a:cs typeface="Segoe UI" panose="020B0502040204020203" pitchFamily="34" charset="0"/>
              </a:rPr>
              <a:t>We deliver an average of </a:t>
            </a:r>
          </a:p>
          <a:p>
            <a:pPr algn="ctr"/>
            <a:r>
              <a:rPr lang="en-US" b="1" cap="all" dirty="0" smtClean="0">
                <a:solidFill>
                  <a:schemeClr val="bg1"/>
                </a:solidFill>
                <a:latin typeface="Segoe UI" panose="020B0502040204020203" pitchFamily="34" charset="0"/>
                <a:cs typeface="Segoe UI" panose="020B0502040204020203" pitchFamily="34" charset="0"/>
              </a:rPr>
              <a:t>3</a:t>
            </a:r>
            <a:r>
              <a:rPr lang="en-US" sz="1867" b="1" cap="all" dirty="0">
                <a:solidFill>
                  <a:schemeClr val="bg1"/>
                </a:solidFill>
                <a:latin typeface="Segoe UI" panose="020B0502040204020203" pitchFamily="34" charset="0"/>
                <a:cs typeface="Segoe UI" panose="020B0502040204020203" pitchFamily="34" charset="0"/>
              </a:rPr>
              <a:t> services </a:t>
            </a:r>
            <a:r>
              <a:rPr lang="en-US" sz="1867" cap="all" dirty="0">
                <a:solidFill>
                  <a:schemeClr val="bg1"/>
                </a:solidFill>
                <a:latin typeface="Segoe UI" panose="020B0502040204020203" pitchFamily="34" charset="0"/>
                <a:cs typeface="Segoe UI" panose="020B0502040204020203" pitchFamily="34" charset="0"/>
              </a:rPr>
              <a:t>per </a:t>
            </a:r>
            <a:r>
              <a:rPr lang="en-US" sz="1867" b="1" cap="all" dirty="0">
                <a:solidFill>
                  <a:schemeClr val="bg1"/>
                </a:solidFill>
                <a:latin typeface="Segoe UI" panose="020B0502040204020203" pitchFamily="34" charset="0"/>
                <a:cs typeface="Segoe UI" panose="020B0502040204020203" pitchFamily="34" charset="0"/>
              </a:rPr>
              <a:t>top 500 customer</a:t>
            </a:r>
            <a:endParaRPr lang="en-US" sz="1867" b="1" cap="all" dirty="0">
              <a:solidFill>
                <a:schemeClr val="bg1"/>
              </a:solidFill>
              <a:latin typeface="Segoe UI" panose="020B0502040204020203" pitchFamily="34" charset="0"/>
              <a:cs typeface="Segoe UI" panose="020B0502040204020203" pitchFamily="34" charset="0"/>
            </a:endParaRPr>
          </a:p>
        </p:txBody>
      </p:sp>
      <p:sp>
        <p:nvSpPr>
          <p:cNvPr id="15" name="TextBox 14"/>
          <p:cNvSpPr txBox="1"/>
          <p:nvPr/>
        </p:nvSpPr>
        <p:spPr>
          <a:xfrm>
            <a:off x="7956627" y="5096061"/>
            <a:ext cx="3498255" cy="379656"/>
          </a:xfrm>
          <a:prstGeom prst="rect">
            <a:avLst/>
          </a:prstGeom>
          <a:noFill/>
        </p:spPr>
        <p:txBody>
          <a:bodyPr wrap="square" rtlCol="0">
            <a:spAutoFit/>
          </a:bodyPr>
          <a:lstStyle/>
          <a:p>
            <a:r>
              <a:rPr lang="en-US" sz="1867" dirty="0">
                <a:solidFill>
                  <a:schemeClr val="bg1"/>
                </a:solidFill>
                <a:latin typeface="Segoe UI" panose="020B0502040204020203" pitchFamily="34" charset="0"/>
                <a:cs typeface="Segoe UI" panose="020B0502040204020203" pitchFamily="34" charset="0"/>
              </a:rPr>
              <a:t>Diversified Customer Portfolio</a:t>
            </a:r>
            <a:endParaRPr lang="en-US" sz="1867" dirty="0">
              <a:solidFill>
                <a:schemeClr val="bg1"/>
              </a:solidFill>
              <a:latin typeface="Segoe UI" panose="020B0502040204020203" pitchFamily="34" charset="0"/>
              <a:cs typeface="Segoe UI" panose="020B0502040204020203" pitchFamily="34" charset="0"/>
            </a:endParaRPr>
          </a:p>
        </p:txBody>
      </p:sp>
      <p:grpSp>
        <p:nvGrpSpPr>
          <p:cNvPr id="16" name="Group 15"/>
          <p:cNvGrpSpPr/>
          <p:nvPr/>
        </p:nvGrpSpPr>
        <p:grpSpPr>
          <a:xfrm>
            <a:off x="8917052" y="3104600"/>
            <a:ext cx="1346499" cy="1683164"/>
            <a:chOff x="6209323" y="2410213"/>
            <a:chExt cx="1009874" cy="1262373"/>
          </a:xfrm>
        </p:grpSpPr>
        <p:sp>
          <p:nvSpPr>
            <p:cNvPr id="17" name="Rectangle 16"/>
            <p:cNvSpPr/>
            <p:nvPr/>
          </p:nvSpPr>
          <p:spPr>
            <a:xfrm>
              <a:off x="6627674" y="2749634"/>
              <a:ext cx="173176" cy="638210"/>
            </a:xfrm>
            <a:prstGeom prst="rect">
              <a:avLst/>
            </a:prstGeom>
            <a:gradFill flip="none" rotWithShape="1">
              <a:gsLst>
                <a:gs pos="100000">
                  <a:srgbClr val="004986"/>
                </a:gs>
                <a:gs pos="0">
                  <a:schemeClr val="bg1">
                    <a:lumMod val="9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18" name="Straight Connector 17"/>
            <p:cNvCxnSpPr/>
            <p:nvPr/>
          </p:nvCxnSpPr>
          <p:spPr>
            <a:xfrm>
              <a:off x="6444717" y="3387844"/>
              <a:ext cx="53908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09323" y="3387844"/>
              <a:ext cx="1009874" cy="284742"/>
            </a:xfrm>
            <a:prstGeom prst="rect">
              <a:avLst/>
            </a:prstGeom>
            <a:noFill/>
          </p:spPr>
          <p:txBody>
            <a:bodyPr wrap="square" rtlCol="0">
              <a:spAutoFit/>
            </a:bodyPr>
            <a:lstStyle/>
            <a:p>
              <a:pPr algn="ctr"/>
              <a:r>
                <a:rPr lang="en-US" sz="1867" b="1" dirty="0">
                  <a:solidFill>
                    <a:schemeClr val="bg1"/>
                  </a:solidFill>
                  <a:latin typeface="Segoe UI" panose="020B0502040204020203" pitchFamily="34" charset="0"/>
                  <a:cs typeface="Segoe UI" panose="020B0502040204020203" pitchFamily="34" charset="0"/>
                </a:rPr>
                <a:t>Top 100</a:t>
              </a:r>
              <a:endParaRPr lang="en-US" sz="1867" b="1" dirty="0">
                <a:solidFill>
                  <a:schemeClr val="bg1"/>
                </a:solidFill>
                <a:latin typeface="Segoe UI" panose="020B0502040204020203" pitchFamily="34" charset="0"/>
                <a:cs typeface="Segoe UI" panose="020B0502040204020203" pitchFamily="34" charset="0"/>
              </a:endParaRPr>
            </a:p>
          </p:txBody>
        </p:sp>
        <p:sp>
          <p:nvSpPr>
            <p:cNvPr id="20" name="TextBox 19"/>
            <p:cNvSpPr txBox="1"/>
            <p:nvPr/>
          </p:nvSpPr>
          <p:spPr>
            <a:xfrm>
              <a:off x="6393990" y="2410213"/>
              <a:ext cx="640540" cy="284742"/>
            </a:xfrm>
            <a:prstGeom prst="rect">
              <a:avLst/>
            </a:prstGeom>
            <a:noFill/>
          </p:spPr>
          <p:txBody>
            <a:bodyPr wrap="square" rtlCol="0">
              <a:spAutoFit/>
            </a:bodyPr>
            <a:lstStyle/>
            <a:p>
              <a:pPr algn="ctr"/>
              <a:r>
                <a:rPr lang="en-US" sz="1867" dirty="0">
                  <a:solidFill>
                    <a:schemeClr val="bg1"/>
                  </a:solidFill>
                  <a:latin typeface="Segoe UI" panose="020B0502040204020203" pitchFamily="34" charset="0"/>
                  <a:cs typeface="Segoe UI" panose="020B0502040204020203" pitchFamily="34" charset="0"/>
                </a:rPr>
                <a:t>26%</a:t>
              </a:r>
              <a:endParaRPr lang="en-US" sz="1867" dirty="0">
                <a:solidFill>
                  <a:schemeClr val="bg1"/>
                </a:solidFill>
                <a:latin typeface="Segoe UI" panose="020B0502040204020203" pitchFamily="34" charset="0"/>
                <a:cs typeface="Segoe UI" panose="020B0502040204020203" pitchFamily="34" charset="0"/>
              </a:endParaRPr>
            </a:p>
          </p:txBody>
        </p:sp>
      </p:grpSp>
      <p:grpSp>
        <p:nvGrpSpPr>
          <p:cNvPr id="21" name="Group 20"/>
          <p:cNvGrpSpPr/>
          <p:nvPr/>
        </p:nvGrpSpPr>
        <p:grpSpPr>
          <a:xfrm>
            <a:off x="10269143" y="2187410"/>
            <a:ext cx="1381147" cy="2600354"/>
            <a:chOff x="6196330" y="1722320"/>
            <a:chExt cx="1035860" cy="1950266"/>
          </a:xfrm>
        </p:grpSpPr>
        <p:sp>
          <p:nvSpPr>
            <p:cNvPr id="22" name="Rectangle 21"/>
            <p:cNvSpPr/>
            <p:nvPr/>
          </p:nvSpPr>
          <p:spPr>
            <a:xfrm>
              <a:off x="6627674" y="2061741"/>
              <a:ext cx="173176" cy="1326104"/>
            </a:xfrm>
            <a:prstGeom prst="rect">
              <a:avLst/>
            </a:prstGeom>
            <a:gradFill flip="none" rotWithShape="1">
              <a:gsLst>
                <a:gs pos="100000">
                  <a:srgbClr val="004986"/>
                </a:gs>
                <a:gs pos="0">
                  <a:schemeClr val="bg1">
                    <a:lumMod val="9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23" name="Straight Connector 22"/>
            <p:cNvCxnSpPr/>
            <p:nvPr/>
          </p:nvCxnSpPr>
          <p:spPr>
            <a:xfrm>
              <a:off x="6444717" y="3387844"/>
              <a:ext cx="53908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96330" y="3387844"/>
              <a:ext cx="1035860" cy="284742"/>
            </a:xfrm>
            <a:prstGeom prst="rect">
              <a:avLst/>
            </a:prstGeom>
            <a:noFill/>
          </p:spPr>
          <p:txBody>
            <a:bodyPr wrap="square" rtlCol="0">
              <a:spAutoFit/>
            </a:bodyPr>
            <a:lstStyle/>
            <a:p>
              <a:pPr algn="ctr"/>
              <a:r>
                <a:rPr lang="en-US" sz="1867" b="1" dirty="0">
                  <a:solidFill>
                    <a:schemeClr val="bg1"/>
                  </a:solidFill>
                  <a:latin typeface="Segoe UI" panose="020B0502040204020203" pitchFamily="34" charset="0"/>
                  <a:cs typeface="Segoe UI" panose="020B0502040204020203" pitchFamily="34" charset="0"/>
                </a:rPr>
                <a:t>Top 500</a:t>
              </a:r>
              <a:endParaRPr lang="en-US" sz="1867" b="1" dirty="0">
                <a:solidFill>
                  <a:schemeClr val="bg1"/>
                </a:solidFill>
                <a:latin typeface="Segoe UI" panose="020B0502040204020203" pitchFamily="34" charset="0"/>
                <a:cs typeface="Segoe UI" panose="020B0502040204020203" pitchFamily="34" charset="0"/>
              </a:endParaRPr>
            </a:p>
          </p:txBody>
        </p:sp>
        <p:sp>
          <p:nvSpPr>
            <p:cNvPr id="25" name="TextBox 24"/>
            <p:cNvSpPr txBox="1"/>
            <p:nvPr/>
          </p:nvSpPr>
          <p:spPr>
            <a:xfrm>
              <a:off x="6393990" y="1722320"/>
              <a:ext cx="640540" cy="284742"/>
            </a:xfrm>
            <a:prstGeom prst="rect">
              <a:avLst/>
            </a:prstGeom>
            <a:noFill/>
          </p:spPr>
          <p:txBody>
            <a:bodyPr wrap="square" rtlCol="0">
              <a:spAutoFit/>
            </a:bodyPr>
            <a:lstStyle/>
            <a:p>
              <a:pPr algn="ctr"/>
              <a:r>
                <a:rPr lang="en-US" sz="1867" dirty="0">
                  <a:solidFill>
                    <a:schemeClr val="bg1"/>
                  </a:solidFill>
                  <a:latin typeface="Segoe UI" panose="020B0502040204020203" pitchFamily="34" charset="0"/>
                  <a:cs typeface="Segoe UI" panose="020B0502040204020203" pitchFamily="34" charset="0"/>
                </a:rPr>
                <a:t>46%</a:t>
              </a:r>
              <a:endParaRPr lang="en-US" sz="1867" dirty="0">
                <a:solidFill>
                  <a:schemeClr val="bg1"/>
                </a:solidFill>
                <a:latin typeface="Segoe UI" panose="020B0502040204020203" pitchFamily="34" charset="0"/>
                <a:cs typeface="Segoe UI" panose="020B0502040204020203" pitchFamily="34" charset="0"/>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8918" y="2235609"/>
            <a:ext cx="793765" cy="688567"/>
          </a:xfrm>
          <a:prstGeom prst="rect">
            <a:avLst/>
          </a:prstGeom>
        </p:spPr>
      </p:pic>
    </p:spTree>
    <p:extLst>
      <p:ext uri="{BB962C8B-B14F-4D97-AF65-F5344CB8AC3E}">
        <p14:creationId xmlns:p14="http://schemas.microsoft.com/office/powerpoint/2010/main" val="96019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2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4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1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86791" y="1465217"/>
            <a:ext cx="4057323" cy="1052789"/>
          </a:xfrm>
          <a:prstGeom prst="rect">
            <a:avLst/>
          </a:prstGeom>
          <a:noFill/>
        </p:spPr>
        <p:txBody>
          <a:bodyPr wrap="square" rtlCol="0">
            <a:spAutoFit/>
          </a:bodyPr>
          <a:lstStyle/>
          <a:p>
            <a:pPr>
              <a:lnSpc>
                <a:spcPct val="120000"/>
              </a:lnSpc>
            </a:pPr>
            <a:r>
              <a:rPr lang="en-US" sz="1467" dirty="0">
                <a:solidFill>
                  <a:schemeClr val="bg1"/>
                </a:solidFill>
                <a:latin typeface="Segoe UI" panose="020B0502040204020203" pitchFamily="34" charset="0"/>
                <a:cs typeface="Segoe UI" panose="020B0502040204020203" pitchFamily="34" charset="0"/>
              </a:rPr>
              <a:t>EXTENSIVE INTERMODAL COVERAGE WITH DIRECT ACCESS TO </a:t>
            </a: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ALL </a:t>
            </a:r>
            <a:r>
              <a:rPr lang="en-US" sz="1867" b="1" cap="all" dirty="0">
                <a:gradFill>
                  <a:gsLst>
                    <a:gs pos="51000">
                      <a:srgbClr val="101820"/>
                    </a:gs>
                    <a:gs pos="100000">
                      <a:srgbClr val="004986"/>
                    </a:gs>
                  </a:gsLst>
                  <a:lin ang="16800000" scaled="0"/>
                </a:gradFill>
                <a:latin typeface="Segoe UI" panose="020B0502040204020203" pitchFamily="34" charset="0"/>
                <a:cs typeface="Segoe UI" panose="020B0502040204020203" pitchFamily="34" charset="0"/>
              </a:rPr>
              <a:t/>
            </a:r>
            <a:br>
              <a:rPr lang="en-US" sz="1867" b="1" cap="all" dirty="0">
                <a:gradFill>
                  <a:gsLst>
                    <a:gs pos="51000">
                      <a:srgbClr val="101820"/>
                    </a:gs>
                    <a:gs pos="100000">
                      <a:srgbClr val="004986"/>
                    </a:gs>
                  </a:gsLst>
                  <a:lin ang="16800000" scaled="0"/>
                </a:gradFill>
                <a:latin typeface="Segoe UI" panose="020B0502040204020203" pitchFamily="34" charset="0"/>
                <a:cs typeface="Segoe UI" panose="020B0502040204020203" pitchFamily="34" charset="0"/>
              </a:rPr>
            </a:b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Class </a:t>
            </a: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1</a:t>
            </a:r>
            <a:r>
              <a:rPr lang="en-US" sz="1867" b="1" dirty="0">
                <a:solidFill>
                  <a:schemeClr val="accent1">
                    <a:lumMod val="20000"/>
                    <a:lumOff val="80000"/>
                  </a:schemeClr>
                </a:solidFill>
                <a:latin typeface="Segoe UI" panose="020B0502040204020203" pitchFamily="34" charset="0"/>
                <a:cs typeface="Segoe UI" panose="020B0502040204020203" pitchFamily="34" charset="0"/>
              </a:rPr>
              <a:t> </a:t>
            </a:r>
            <a:r>
              <a:rPr lang="en-US" sz="1467" dirty="0">
                <a:solidFill>
                  <a:schemeClr val="bg1"/>
                </a:solidFill>
                <a:latin typeface="Segoe UI" panose="020B0502040204020203" pitchFamily="34" charset="0"/>
                <a:cs typeface="Segoe UI" panose="020B0502040204020203" pitchFamily="34" charset="0"/>
              </a:rPr>
              <a:t>NORTH AMERICAN RAILROADS</a:t>
            </a:r>
            <a:endParaRPr lang="en-US" sz="1467" dirty="0">
              <a:solidFill>
                <a:schemeClr val="bg1"/>
              </a:solidFill>
              <a:latin typeface="Segoe UI" panose="020B0502040204020203" pitchFamily="34" charset="0"/>
              <a:cs typeface="Segoe UI" panose="020B0502040204020203" pitchFamily="34" charset="0"/>
            </a:endParaRPr>
          </a:p>
        </p:txBody>
      </p:sp>
      <p:sp>
        <p:nvSpPr>
          <p:cNvPr id="3" name="TextBox 2"/>
          <p:cNvSpPr txBox="1"/>
          <p:nvPr/>
        </p:nvSpPr>
        <p:spPr>
          <a:xfrm>
            <a:off x="7986792" y="2742475"/>
            <a:ext cx="3853059" cy="708014"/>
          </a:xfrm>
          <a:prstGeom prst="rect">
            <a:avLst/>
          </a:prstGeom>
          <a:noFill/>
        </p:spPr>
        <p:txBody>
          <a:bodyPr wrap="square" rtlCol="0">
            <a:spAutoFit/>
          </a:bodyPr>
          <a:lstStyle/>
          <a:p>
            <a:pPr>
              <a:lnSpc>
                <a:spcPct val="120000"/>
              </a:lnSpc>
            </a:pP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TOP 10 </a:t>
            </a:r>
            <a:r>
              <a:rPr lang="en-US" sz="1467" dirty="0">
                <a:solidFill>
                  <a:schemeClr val="bg1"/>
                </a:solidFill>
                <a:latin typeface="Segoe UI" panose="020B0502040204020203" pitchFamily="34" charset="0"/>
                <a:cs typeface="Segoe UI" panose="020B0502040204020203" pitchFamily="34" charset="0"/>
              </a:rPr>
              <a:t>NVOCC WITHIN THE </a:t>
            </a:r>
            <a:br>
              <a:rPr lang="en-US" sz="1467" dirty="0">
                <a:solidFill>
                  <a:schemeClr val="bg1"/>
                </a:solidFill>
                <a:latin typeface="Segoe UI" panose="020B0502040204020203" pitchFamily="34" charset="0"/>
                <a:cs typeface="Segoe UI" panose="020B0502040204020203" pitchFamily="34" charset="0"/>
              </a:rPr>
            </a:br>
            <a:r>
              <a:rPr lang="en-US" sz="1467" dirty="0">
                <a:solidFill>
                  <a:schemeClr val="bg1"/>
                </a:solidFill>
                <a:latin typeface="Segoe UI" panose="020B0502040204020203" pitchFamily="34" charset="0"/>
                <a:cs typeface="Segoe UI" panose="020B0502040204020203" pitchFamily="34" charset="0"/>
              </a:rPr>
              <a:t>GLOBAL OCEAN CARRIER PORTFOLIO</a:t>
            </a:r>
            <a:endParaRPr lang="en-US" sz="1467" dirty="0">
              <a:solidFill>
                <a:schemeClr val="bg1"/>
              </a:solidFill>
              <a:latin typeface="Segoe UI" panose="020B0502040204020203" pitchFamily="34" charset="0"/>
              <a:cs typeface="Segoe UI" panose="020B0502040204020203" pitchFamily="34" charset="0"/>
            </a:endParaRPr>
          </a:p>
        </p:txBody>
      </p:sp>
      <p:sp>
        <p:nvSpPr>
          <p:cNvPr id="4" name="TextBox 3"/>
          <p:cNvSpPr txBox="1"/>
          <p:nvPr/>
        </p:nvSpPr>
        <p:spPr>
          <a:xfrm>
            <a:off x="7986792" y="3906346"/>
            <a:ext cx="3851621" cy="708014"/>
          </a:xfrm>
          <a:prstGeom prst="rect">
            <a:avLst/>
          </a:prstGeom>
          <a:noFill/>
        </p:spPr>
        <p:txBody>
          <a:bodyPr wrap="square" rtlCol="0">
            <a:spAutoFit/>
          </a:bodyPr>
          <a:lstStyle/>
          <a:p>
            <a:pPr>
              <a:lnSpc>
                <a:spcPct val="120000"/>
              </a:lnSpc>
            </a:pP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20</a:t>
            </a:r>
            <a:r>
              <a:rPr lang="en-US" sz="1467" dirty="0">
                <a:solidFill>
                  <a:schemeClr val="accent1">
                    <a:lumMod val="20000"/>
                    <a:lumOff val="80000"/>
                  </a:schemeClr>
                </a:solidFill>
                <a:latin typeface="Segoe UI" panose="020B0502040204020203" pitchFamily="34" charset="0"/>
                <a:cs typeface="Segoe UI" panose="020B0502040204020203" pitchFamily="34" charset="0"/>
              </a:rPr>
              <a:t> </a:t>
            </a:r>
            <a:r>
              <a:rPr lang="en-US" sz="1467" dirty="0">
                <a:solidFill>
                  <a:schemeClr val="bg1"/>
                </a:solidFill>
                <a:latin typeface="Segoe UI" panose="020B0502040204020203" pitchFamily="34" charset="0"/>
                <a:cs typeface="Segoe UI" panose="020B0502040204020203" pitchFamily="34" charset="0"/>
              </a:rPr>
              <a:t>CORE AIR CARRIERS MOVE </a:t>
            </a: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72%</a:t>
            </a:r>
            <a:r>
              <a:rPr lang="en-US" sz="1867" b="1" cap="all" dirty="0">
                <a:gradFill>
                  <a:gsLst>
                    <a:gs pos="100000">
                      <a:srgbClr val="0086D6"/>
                    </a:gs>
                    <a:gs pos="0">
                      <a:srgbClr val="101820"/>
                    </a:gs>
                  </a:gsLst>
                  <a:lin ang="16800000" scaled="0"/>
                </a:gradFill>
                <a:latin typeface="Segoe UI" panose="020B0502040204020203" pitchFamily="34" charset="0"/>
                <a:cs typeface="Segoe UI" panose="020B0502040204020203" pitchFamily="34" charset="0"/>
              </a:rPr>
              <a:t> </a:t>
            </a:r>
            <a:r>
              <a:rPr lang="en-US" sz="1467" dirty="0">
                <a:solidFill>
                  <a:schemeClr val="bg1"/>
                </a:solidFill>
                <a:latin typeface="Segoe UI" panose="020B0502040204020203" pitchFamily="34" charset="0"/>
                <a:cs typeface="Segoe UI" panose="020B0502040204020203" pitchFamily="34" charset="0"/>
              </a:rPr>
              <a:t>OF OUR VOLUME</a:t>
            </a:r>
            <a:endParaRPr lang="en-US" sz="1467"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a:off x="7986792" y="4954920"/>
            <a:ext cx="4230609" cy="1323696"/>
          </a:xfrm>
          <a:prstGeom prst="rect">
            <a:avLst/>
          </a:prstGeom>
          <a:noFill/>
        </p:spPr>
        <p:txBody>
          <a:bodyPr wrap="square" rtlCol="0">
            <a:spAutoFit/>
          </a:bodyPr>
          <a:lstStyle/>
          <a:p>
            <a:pPr>
              <a:lnSpc>
                <a:spcPct val="120000"/>
              </a:lnSpc>
            </a:pPr>
            <a:r>
              <a:rPr lang="en-US" sz="1467" b="1" dirty="0">
                <a:solidFill>
                  <a:schemeClr val="bg1"/>
                </a:solidFill>
                <a:latin typeface="Segoe UI" panose="020B0502040204020203" pitchFamily="34" charset="0"/>
                <a:cs typeface="Segoe UI" panose="020B0502040204020203" pitchFamily="34" charset="0"/>
              </a:rPr>
              <a:t>ROBINSON FRESH</a:t>
            </a:r>
          </a:p>
          <a:p>
            <a:pPr>
              <a:lnSpc>
                <a:spcPct val="120000"/>
              </a:lnSpc>
            </a:pPr>
            <a:r>
              <a:rPr lang="en-US" sz="1467" dirty="0">
                <a:solidFill>
                  <a:schemeClr val="bg1"/>
                </a:solidFill>
                <a:latin typeface="Segoe UI" panose="020B0502040204020203" pitchFamily="34" charset="0"/>
                <a:cs typeface="Segoe UI" panose="020B0502040204020203" pitchFamily="34" charset="0"/>
              </a:rPr>
              <a:t>MORE THAN</a:t>
            </a:r>
            <a:r>
              <a:rPr lang="en-US" sz="1467" dirty="0">
                <a:solidFill>
                  <a:schemeClr val="bg1">
                    <a:lumMod val="85000"/>
                  </a:schemeClr>
                </a:solidFill>
                <a:latin typeface="Segoe UI" panose="020B0502040204020203" pitchFamily="34" charset="0"/>
                <a:cs typeface="Segoe UI" panose="020B0502040204020203" pitchFamily="34" charset="0"/>
              </a:rPr>
              <a:t> </a:t>
            </a: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1,700</a:t>
            </a:r>
            <a:r>
              <a:rPr lang="en-US" sz="1467" dirty="0">
                <a:solidFill>
                  <a:schemeClr val="bg1">
                    <a:lumMod val="85000"/>
                  </a:schemeClr>
                </a:solidFill>
                <a:latin typeface="Segoe UI" panose="020B0502040204020203" pitchFamily="34" charset="0"/>
                <a:cs typeface="Segoe UI" panose="020B0502040204020203" pitchFamily="34" charset="0"/>
              </a:rPr>
              <a:t> </a:t>
            </a:r>
            <a:r>
              <a:rPr lang="en-US" sz="1467" dirty="0">
                <a:solidFill>
                  <a:schemeClr val="bg1"/>
                </a:solidFill>
                <a:latin typeface="Segoe UI" panose="020B0502040204020203" pitchFamily="34" charset="0"/>
                <a:cs typeface="Segoe UI" panose="020B0502040204020203" pitchFamily="34" charset="0"/>
              </a:rPr>
              <a:t>GROWERS AND </a:t>
            </a:r>
            <a:br>
              <a:rPr lang="en-US" sz="1467" dirty="0">
                <a:solidFill>
                  <a:schemeClr val="bg1"/>
                </a:solidFill>
                <a:latin typeface="Segoe UI" panose="020B0502040204020203" pitchFamily="34" charset="0"/>
                <a:cs typeface="Segoe UI" panose="020B0502040204020203" pitchFamily="34" charset="0"/>
              </a:rPr>
            </a:b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122 </a:t>
            </a: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MILLION </a:t>
            </a:r>
            <a:r>
              <a:rPr lang="en-US" sz="1467" dirty="0">
                <a:solidFill>
                  <a:schemeClr val="bg1"/>
                </a:solidFill>
                <a:latin typeface="Segoe UI" panose="020B0502040204020203" pitchFamily="34" charset="0"/>
                <a:cs typeface="Segoe UI" panose="020B0502040204020203" pitchFamily="34" charset="0"/>
              </a:rPr>
              <a:t>CASES OF FRESH PRODUCE SOLD ANNUALLY</a:t>
            </a:r>
            <a:endParaRPr lang="en-US" sz="1467" dirty="0">
              <a:solidFill>
                <a:schemeClr val="bg1"/>
              </a:solidFill>
              <a:latin typeface="Segoe UI" panose="020B0502040204020203" pitchFamily="34" charset="0"/>
              <a:cs typeface="Segoe UI" panose="020B0502040204020203" pitchFamily="34" charset="0"/>
            </a:endParaRPr>
          </a:p>
        </p:txBody>
      </p:sp>
      <p:cxnSp>
        <p:nvCxnSpPr>
          <p:cNvPr id="6" name="Straight Connector 5"/>
          <p:cNvCxnSpPr/>
          <p:nvPr/>
        </p:nvCxnSpPr>
        <p:spPr>
          <a:xfrm>
            <a:off x="7031847" y="2545080"/>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031847" y="3671388"/>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22816" y="4858400"/>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753" y="5516238"/>
            <a:ext cx="4869044" cy="927562"/>
          </a:xfrm>
          <a:prstGeom prst="rect">
            <a:avLst/>
          </a:prstGeom>
          <a:noFill/>
          <a:ln>
            <a:solidFill>
              <a:schemeClr val="bg1"/>
            </a:solidFill>
          </a:ln>
        </p:spPr>
        <p:txBody>
          <a:bodyPr wrap="square" rtlCol="0">
            <a:spAutoFit/>
          </a:bodyPr>
          <a:lstStyle/>
          <a:p>
            <a:pPr>
              <a:lnSpc>
                <a:spcPct val="110000"/>
              </a:lnSpc>
            </a:pPr>
            <a:r>
              <a:rPr lang="en-US" sz="1467" dirty="0">
                <a:solidFill>
                  <a:schemeClr val="bg1"/>
                </a:solidFill>
                <a:latin typeface="Segoe UI" panose="020B0502040204020203" pitchFamily="34" charset="0"/>
                <a:cs typeface="Segoe UI" panose="020B0502040204020203" pitchFamily="34" charset="0"/>
              </a:rPr>
              <a:t>LARGEST CONTRACTED POOL OF MOTOR CAPACITY IN </a:t>
            </a:r>
            <a:r>
              <a:rPr lang="en-US" sz="1600" b="1" dirty="0">
                <a:solidFill>
                  <a:schemeClr val="bg1"/>
                </a:solidFill>
                <a:latin typeface="Segoe UI" panose="020B0502040204020203" pitchFamily="34" charset="0"/>
                <a:cs typeface="Segoe UI" panose="020B0502040204020203" pitchFamily="34" charset="0"/>
              </a:rPr>
              <a:t>NORTH AMERICA </a:t>
            </a:r>
            <a:r>
              <a:rPr lang="en-US" sz="1600" dirty="0">
                <a:solidFill>
                  <a:schemeClr val="bg1"/>
                </a:solidFill>
                <a:latin typeface="Segoe UI" panose="020B0502040204020203" pitchFamily="34" charset="0"/>
                <a:cs typeface="Segoe UI" panose="020B0502040204020203" pitchFamily="34" charset="0"/>
              </a:rPr>
              <a:t>WITH ACCESS TO MORE THAN </a:t>
            </a:r>
          </a:p>
          <a:p>
            <a:pPr>
              <a:lnSpc>
                <a:spcPct val="110000"/>
              </a:lnSpc>
            </a:pP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ONE MILLION </a:t>
            </a:r>
            <a:r>
              <a:rPr lang="en-US" sz="1333" dirty="0">
                <a:solidFill>
                  <a:schemeClr val="bg1"/>
                </a:solidFill>
                <a:latin typeface="Segoe UI" panose="020B0502040204020203" pitchFamily="34" charset="0"/>
                <a:cs typeface="Segoe UI" panose="020B0502040204020203" pitchFamily="34" charset="0"/>
              </a:rPr>
              <a:t>PIECES OF EQUIPMENT</a:t>
            </a:r>
            <a:endParaRPr lang="en-US" sz="1333" dirty="0">
              <a:solidFill>
                <a:schemeClr val="bg1"/>
              </a:solidFill>
              <a:latin typeface="Segoe UI" panose="020B0502040204020203" pitchFamily="34" charset="0"/>
              <a:cs typeface="Segoe UI" panose="020B0502040204020203" pitchFamily="34" charset="0"/>
            </a:endParaRPr>
          </a:p>
        </p:txBody>
      </p:sp>
      <p:graphicFrame>
        <p:nvGraphicFramePr>
          <p:cNvPr id="10" name="Chart 9"/>
          <p:cNvGraphicFramePr>
            <a:graphicFrameLocks/>
          </p:cNvGraphicFramePr>
          <p:nvPr>
            <p:extLst/>
          </p:nvPr>
        </p:nvGraphicFramePr>
        <p:xfrm>
          <a:off x="-75969" y="0"/>
          <a:ext cx="6886551"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7667" y="2125962"/>
            <a:ext cx="912965" cy="108937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1192" y="1581381"/>
            <a:ext cx="607041" cy="714183"/>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4124" y="2697099"/>
            <a:ext cx="781177" cy="755597"/>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6480" y="3923981"/>
            <a:ext cx="936465" cy="625864"/>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2625" y="5002011"/>
            <a:ext cx="564171" cy="628852"/>
          </a:xfrm>
          <a:prstGeom prst="rect">
            <a:avLst/>
          </a:prstGeom>
        </p:spPr>
      </p:pic>
      <p:cxnSp>
        <p:nvCxnSpPr>
          <p:cNvPr id="16" name="Straight Connector 15"/>
          <p:cNvCxnSpPr/>
          <p:nvPr/>
        </p:nvCxnSpPr>
        <p:spPr>
          <a:xfrm>
            <a:off x="7022816" y="1317655"/>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1267" y="515709"/>
            <a:ext cx="706888" cy="594487"/>
          </a:xfrm>
          <a:prstGeom prst="rect">
            <a:avLst/>
          </a:prstGeom>
        </p:spPr>
      </p:pic>
      <p:sp>
        <p:nvSpPr>
          <p:cNvPr id="18" name="TextBox 17"/>
          <p:cNvSpPr txBox="1"/>
          <p:nvPr/>
        </p:nvSpPr>
        <p:spPr>
          <a:xfrm>
            <a:off x="7986791" y="424713"/>
            <a:ext cx="3853059" cy="781881"/>
          </a:xfrm>
          <a:prstGeom prst="rect">
            <a:avLst/>
          </a:prstGeom>
          <a:noFill/>
        </p:spPr>
        <p:txBody>
          <a:bodyPr wrap="square" rtlCol="0">
            <a:spAutoFit/>
          </a:bodyPr>
          <a:lstStyle/>
          <a:p>
            <a:pPr>
              <a:lnSpc>
                <a:spcPct val="120000"/>
              </a:lnSpc>
            </a:pPr>
            <a:r>
              <a:rPr lang="en-US" sz="1467" dirty="0">
                <a:solidFill>
                  <a:schemeClr val="bg1"/>
                </a:solidFill>
                <a:latin typeface="Segoe UI" panose="020B0502040204020203" pitchFamily="34" charset="0"/>
                <a:cs typeface="Segoe UI" panose="020B0502040204020203" pitchFamily="34" charset="0"/>
              </a:rPr>
              <a:t>CAPACITY RELATIONSHIPS WITH </a:t>
            </a:r>
            <a:r>
              <a:rPr lang="en-US" sz="1867" b="1" cap="all" dirty="0">
                <a:solidFill>
                  <a:schemeClr val="accent1">
                    <a:lumMod val="20000"/>
                    <a:lumOff val="80000"/>
                  </a:schemeClr>
                </a:solidFill>
                <a:latin typeface="Segoe UI" panose="020B0502040204020203" pitchFamily="34" charset="0"/>
                <a:cs typeface="Segoe UI" panose="020B0502040204020203" pitchFamily="34" charset="0"/>
              </a:rPr>
              <a:t>OVER 100 </a:t>
            </a:r>
            <a:r>
              <a:rPr lang="en-US" sz="1467" dirty="0">
                <a:solidFill>
                  <a:schemeClr val="bg1"/>
                </a:solidFill>
                <a:latin typeface="Segoe UI" panose="020B0502040204020203" pitchFamily="34" charset="0"/>
                <a:cs typeface="Segoe UI" panose="020B0502040204020203" pitchFamily="34" charset="0"/>
              </a:rPr>
              <a:t>LTL CARRIERS</a:t>
            </a:r>
            <a:endParaRPr lang="en-US" sz="1467"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13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p:tgtEl>
                                          <p:spTgt spid="6"/>
                                        </p:tgtEl>
                                        <p:attrNameLst>
                                          <p:attrName>ppt_x</p:attrName>
                                        </p:attrNameLst>
                                      </p:cBhvr>
                                      <p:tavLst>
                                        <p:tav tm="0">
                                          <p:val>
                                            <p:strVal val="#ppt_x-#ppt_w*1.125000"/>
                                          </p:val>
                                        </p:tav>
                                        <p:tav tm="100000">
                                          <p:val>
                                            <p:strVal val="#ppt_x"/>
                                          </p:val>
                                        </p:tav>
                                      </p:tavLst>
                                    </p:anim>
                                    <p:animEffect transition="in" filter="wipe(right)">
                                      <p:cBhvr>
                                        <p:cTn id="15" dur="1000"/>
                                        <p:tgtEl>
                                          <p:spTgt spid="6"/>
                                        </p:tgtEl>
                                      </p:cBhvr>
                                    </p:animEffect>
                                  </p:childTnLst>
                                </p:cTn>
                              </p:par>
                              <p:par>
                                <p:cTn id="16" presetID="1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p:tgtEl>
                                          <p:spTgt spid="7"/>
                                        </p:tgtEl>
                                        <p:attrNameLst>
                                          <p:attrName>ppt_x</p:attrName>
                                        </p:attrNameLst>
                                      </p:cBhvr>
                                      <p:tavLst>
                                        <p:tav tm="0">
                                          <p:val>
                                            <p:strVal val="#ppt_x-#ppt_w*1.125000"/>
                                          </p:val>
                                        </p:tav>
                                        <p:tav tm="100000">
                                          <p:val>
                                            <p:strVal val="#ppt_x"/>
                                          </p:val>
                                        </p:tav>
                                      </p:tavLst>
                                    </p:anim>
                                    <p:animEffect transition="in" filter="wipe(right)">
                                      <p:cBhvr>
                                        <p:cTn id="19" dur="1000"/>
                                        <p:tgtEl>
                                          <p:spTgt spid="7"/>
                                        </p:tgtEl>
                                      </p:cBhvr>
                                    </p:animEffect>
                                  </p:childTnLst>
                                </p:cTn>
                              </p:par>
                              <p:par>
                                <p:cTn id="20" presetID="1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p:tgtEl>
                                          <p:spTgt spid="8"/>
                                        </p:tgtEl>
                                        <p:attrNameLst>
                                          <p:attrName>ppt_x</p:attrName>
                                        </p:attrNameLst>
                                      </p:cBhvr>
                                      <p:tavLst>
                                        <p:tav tm="0">
                                          <p:val>
                                            <p:strVal val="#ppt_x-#ppt_w*1.125000"/>
                                          </p:val>
                                        </p:tav>
                                        <p:tav tm="100000">
                                          <p:val>
                                            <p:strVal val="#ppt_x"/>
                                          </p:val>
                                        </p:tav>
                                      </p:tavLst>
                                    </p:anim>
                                    <p:animEffect transition="in" filter="wipe(right)">
                                      <p:cBhvr>
                                        <p:cTn id="23" dur="1000"/>
                                        <p:tgtEl>
                                          <p:spTgt spid="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2" presetClass="entr" presetSubtype="8"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000"/>
                                        <p:tgtEl>
                                          <p:spTgt spid="16"/>
                                        </p:tgtEl>
                                        <p:attrNameLst>
                                          <p:attrName>ppt_x</p:attrName>
                                        </p:attrNameLst>
                                      </p:cBhvr>
                                      <p:tavLst>
                                        <p:tav tm="0">
                                          <p:val>
                                            <p:strVal val="#ppt_x-#ppt_w*1.125000"/>
                                          </p:val>
                                        </p:tav>
                                        <p:tav tm="100000">
                                          <p:val>
                                            <p:strVal val="#ppt_x"/>
                                          </p:val>
                                        </p:tav>
                                      </p:tavLst>
                                    </p:anim>
                                    <p:animEffect transition="in" filter="wipe(right)">
                                      <p:cBhvr>
                                        <p:cTn id="48" dur="1000"/>
                                        <p:tgtEl>
                                          <p:spTgt spid="16"/>
                                        </p:tgtEl>
                                      </p:cBhvr>
                                    </p:animEffect>
                                  </p:childTnLst>
                                </p:cTn>
                              </p:par>
                              <p:par>
                                <p:cTn id="49" presetID="10" presetClass="entr" presetSubtype="0" fill="hold"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5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animBg="1"/>
      <p:bldGraphic spid="10" grpId="0">
        <p:bldAsOne/>
      </p:bldGraphic>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87297"/>
            <a:ext cx="4098387" cy="420355"/>
          </a:xfrm>
          <a:prstGeom prst="rect">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334027" y="738484"/>
            <a:ext cx="7014576" cy="666786"/>
          </a:xfrm>
          <a:prstGeom prst="rect">
            <a:avLst/>
          </a:prstGeom>
          <a:noFill/>
        </p:spPr>
        <p:txBody>
          <a:bodyPr wrap="square" rtlCol="0">
            <a:spAutoFit/>
          </a:bodyPr>
          <a:lstStyle/>
          <a:p>
            <a:r>
              <a:rPr lang="en-US" sz="3733" b="1" dirty="0">
                <a:solidFill>
                  <a:schemeClr val="bg1"/>
                </a:solidFill>
              </a:rPr>
              <a:t>HOW WE DO IT</a:t>
            </a:r>
            <a:endParaRPr lang="en-US" sz="3733" b="1" dirty="0">
              <a:solidFill>
                <a:schemeClr val="bg1"/>
              </a:solidFill>
            </a:endParaRPr>
          </a:p>
        </p:txBody>
      </p:sp>
      <p:grpSp>
        <p:nvGrpSpPr>
          <p:cNvPr id="17" name="Group 16"/>
          <p:cNvGrpSpPr/>
          <p:nvPr/>
        </p:nvGrpSpPr>
        <p:grpSpPr>
          <a:xfrm>
            <a:off x="8558604" y="1688198"/>
            <a:ext cx="2621563" cy="1593388"/>
            <a:chOff x="5895652" y="2282946"/>
            <a:chExt cx="1966172" cy="1195041"/>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707" t="14422" r="12827" b="14312"/>
            <a:stretch/>
          </p:blipFill>
          <p:spPr>
            <a:xfrm>
              <a:off x="6510543" y="2302385"/>
              <a:ext cx="770612" cy="747539"/>
            </a:xfrm>
            <a:prstGeom prst="rect">
              <a:avLst/>
            </a:prstGeom>
          </p:spPr>
        </p:pic>
        <p:sp>
          <p:nvSpPr>
            <p:cNvPr id="11" name="Rectangle 10"/>
            <p:cNvSpPr/>
            <p:nvPr/>
          </p:nvSpPr>
          <p:spPr>
            <a:xfrm>
              <a:off x="5895652" y="2282946"/>
              <a:ext cx="1966172" cy="803155"/>
            </a:xfrm>
            <a:prstGeom prst="rect">
              <a:avLst/>
            </a:prstGeom>
            <a:noFill/>
            <a:ln w="381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98376" y="3086101"/>
              <a:ext cx="1963448" cy="391886"/>
            </a:xfrm>
            <a:prstGeom prst="rect">
              <a:avLst/>
            </a:prstGeom>
            <a:solidFill>
              <a:srgbClr val="00A3E0"/>
            </a:solidFill>
            <a:ln w="381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TECHNOLOGY</a:t>
              </a:r>
              <a:endParaRPr lang="en-US" dirty="0"/>
            </a:p>
          </p:txBody>
        </p:sp>
      </p:grpSp>
      <p:grpSp>
        <p:nvGrpSpPr>
          <p:cNvPr id="16" name="Group 15"/>
          <p:cNvGrpSpPr/>
          <p:nvPr/>
        </p:nvGrpSpPr>
        <p:grpSpPr>
          <a:xfrm>
            <a:off x="4787035" y="1688198"/>
            <a:ext cx="2617931" cy="1604937"/>
            <a:chOff x="3517605" y="2282946"/>
            <a:chExt cx="1963448" cy="120370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706" y="2370989"/>
              <a:ext cx="890559" cy="656915"/>
            </a:xfrm>
            <a:prstGeom prst="rect">
              <a:avLst/>
            </a:prstGeom>
          </p:spPr>
        </p:pic>
        <p:sp>
          <p:nvSpPr>
            <p:cNvPr id="10" name="Rectangle 9"/>
            <p:cNvSpPr/>
            <p:nvPr/>
          </p:nvSpPr>
          <p:spPr>
            <a:xfrm>
              <a:off x="3517605" y="2282946"/>
              <a:ext cx="1963448" cy="803155"/>
            </a:xfrm>
            <a:prstGeom prst="rect">
              <a:avLst/>
            </a:prstGeom>
            <a:noFill/>
            <a:ln w="381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3517605" y="3094763"/>
              <a:ext cx="1963448" cy="391886"/>
            </a:xfrm>
            <a:prstGeom prst="rect">
              <a:avLst/>
            </a:prstGeom>
            <a:solidFill>
              <a:srgbClr val="00A3E0"/>
            </a:solidFill>
            <a:ln w="381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endParaRPr lang="en-US" dirty="0"/>
            </a:p>
          </p:txBody>
        </p:sp>
      </p:grpSp>
      <p:grpSp>
        <p:nvGrpSpPr>
          <p:cNvPr id="15" name="Group 14"/>
          <p:cNvGrpSpPr/>
          <p:nvPr/>
        </p:nvGrpSpPr>
        <p:grpSpPr>
          <a:xfrm>
            <a:off x="1015465" y="1688197"/>
            <a:ext cx="2617931" cy="1604936"/>
            <a:chOff x="1134147" y="2282947"/>
            <a:chExt cx="1963448" cy="1203702"/>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757" y="2379528"/>
              <a:ext cx="1530229" cy="646232"/>
            </a:xfrm>
            <a:prstGeom prst="rect">
              <a:avLst/>
            </a:prstGeom>
          </p:spPr>
        </p:pic>
        <p:sp>
          <p:nvSpPr>
            <p:cNvPr id="9" name="Rectangle 8"/>
            <p:cNvSpPr/>
            <p:nvPr/>
          </p:nvSpPr>
          <p:spPr>
            <a:xfrm>
              <a:off x="1134147" y="2282947"/>
              <a:ext cx="1963448" cy="803154"/>
            </a:xfrm>
            <a:prstGeom prst="rect">
              <a:avLst/>
            </a:prstGeom>
            <a:noFill/>
            <a:ln w="381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134147" y="3094763"/>
              <a:ext cx="1963448" cy="391886"/>
            </a:xfrm>
            <a:prstGeom prst="rect">
              <a:avLst/>
            </a:prstGeom>
            <a:solidFill>
              <a:srgbClr val="00A3E0"/>
            </a:solidFill>
            <a:ln w="381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PEOPLE</a:t>
              </a:r>
              <a:endParaRPr lang="en-US" dirty="0"/>
            </a:p>
          </p:txBody>
        </p:sp>
      </p:grpSp>
      <p:sp>
        <p:nvSpPr>
          <p:cNvPr id="19" name="Rectangle 18"/>
          <p:cNvSpPr/>
          <p:nvPr/>
        </p:nvSpPr>
        <p:spPr>
          <a:xfrm>
            <a:off x="1008531" y="3595016"/>
            <a:ext cx="2804160" cy="975819"/>
          </a:xfrm>
          <a:prstGeom prst="rect">
            <a:avLst/>
          </a:prstGeom>
          <a:solidFill>
            <a:srgbClr val="7CB8D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latin typeface="Segoe UI" panose="020B0502040204020203" pitchFamily="34" charset="0"/>
                <a:ea typeface="Segoe UI" panose="020B0502040204020203" pitchFamily="34" charset="0"/>
                <a:cs typeface="Segoe UI" panose="020B0502040204020203" pitchFamily="34" charset="0"/>
              </a:rPr>
              <a:t>14,998</a:t>
            </a:r>
            <a:br>
              <a:rPr lang="en-US" sz="3733" b="1" dirty="0">
                <a:latin typeface="Segoe UI" panose="020B0502040204020203" pitchFamily="34" charset="0"/>
                <a:ea typeface="Segoe UI" panose="020B0502040204020203" pitchFamily="34" charset="0"/>
                <a:cs typeface="Segoe UI" panose="020B0502040204020203" pitchFamily="34" charset="0"/>
              </a:rPr>
            </a:br>
            <a:r>
              <a:rPr lang="en-US" dirty="0" smtClean="0">
                <a:latin typeface="Segoe UI" panose="020B0502040204020203" pitchFamily="34" charset="0"/>
                <a:ea typeface="Segoe UI" panose="020B0502040204020203" pitchFamily="34" charset="0"/>
                <a:cs typeface="Segoe UI" panose="020B0502040204020203" pitchFamily="34" charset="0"/>
              </a:rPr>
              <a:t>employees</a:t>
            </a:r>
            <a:endParaRPr lang="en-US" dirty="0">
              <a:latin typeface="Segoe UI" panose="020B0502040204020203" pitchFamily="34" charset="0"/>
              <a:ea typeface="Segoe UI" panose="020B0502040204020203" pitchFamily="34" charset="0"/>
              <a:cs typeface="Segoe UI" panose="020B0502040204020203" pitchFamily="34" charset="0"/>
            </a:endParaRPr>
          </a:p>
        </p:txBody>
      </p:sp>
      <p:grpSp>
        <p:nvGrpSpPr>
          <p:cNvPr id="39" name="Group 38"/>
          <p:cNvGrpSpPr/>
          <p:nvPr/>
        </p:nvGrpSpPr>
        <p:grpSpPr>
          <a:xfrm>
            <a:off x="11293536" y="3998161"/>
            <a:ext cx="243840" cy="1486633"/>
            <a:chOff x="5957198" y="3134371"/>
            <a:chExt cx="131463" cy="869065"/>
          </a:xfrm>
        </p:grpSpPr>
        <p:grpSp>
          <p:nvGrpSpPr>
            <p:cNvPr id="29" name="Group 28"/>
            <p:cNvGrpSpPr/>
            <p:nvPr/>
          </p:nvGrpSpPr>
          <p:grpSpPr>
            <a:xfrm>
              <a:off x="5957198" y="3134371"/>
              <a:ext cx="131463" cy="752785"/>
              <a:chOff x="12792468" y="3889252"/>
              <a:chExt cx="573804" cy="3285719"/>
            </a:xfrm>
          </p:grpSpPr>
          <p:sp>
            <p:nvSpPr>
              <p:cNvPr id="31" name="Shape 156"/>
              <p:cNvSpPr/>
              <p:nvPr/>
            </p:nvSpPr>
            <p:spPr>
              <a:xfrm>
                <a:off x="13079370" y="4281854"/>
                <a:ext cx="24153" cy="2893117"/>
              </a:xfrm>
              <a:prstGeom prst="line">
                <a:avLst/>
              </a:prstGeom>
              <a:ln w="31320">
                <a:solidFill>
                  <a:srgbClr val="12A2DD"/>
                </a:solidFill>
                <a:miter/>
              </a:ln>
            </p:spPr>
            <p:txBody>
              <a:bodyPr lIns="60959" rIns="60959"/>
              <a:lstStyle/>
              <a:p>
                <a:endParaRPr dirty="0">
                  <a:latin typeface="Blender Pro Bold" panose="02000806030000020004" pitchFamily="50" charset="0"/>
                </a:endParaRPr>
              </a:p>
            </p:txBody>
          </p:sp>
          <p:sp>
            <p:nvSpPr>
              <p:cNvPr id="33" name="Shape 128"/>
              <p:cNvSpPr/>
              <p:nvPr/>
            </p:nvSpPr>
            <p:spPr>
              <a:xfrm>
                <a:off x="12792468" y="3889252"/>
                <a:ext cx="573804" cy="625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97"/>
                      <a:pt x="21150" y="14456"/>
                      <a:pt x="20166" y="16200"/>
                    </a:cubicBezTo>
                    <a:cubicBezTo>
                      <a:pt x="19181" y="17916"/>
                      <a:pt x="17944" y="19181"/>
                      <a:pt x="16200" y="20166"/>
                    </a:cubicBezTo>
                    <a:cubicBezTo>
                      <a:pt x="14484" y="21150"/>
                      <a:pt x="12797" y="21600"/>
                      <a:pt x="10800" y="21600"/>
                    </a:cubicBezTo>
                    <a:cubicBezTo>
                      <a:pt x="8831" y="21600"/>
                      <a:pt x="7144" y="21150"/>
                      <a:pt x="5400" y="20166"/>
                    </a:cubicBezTo>
                    <a:cubicBezTo>
                      <a:pt x="3684" y="19181"/>
                      <a:pt x="2475" y="17916"/>
                      <a:pt x="1462" y="16200"/>
                    </a:cubicBezTo>
                    <a:cubicBezTo>
                      <a:pt x="478" y="14456"/>
                      <a:pt x="0" y="12769"/>
                      <a:pt x="0" y="10800"/>
                    </a:cubicBezTo>
                    <a:cubicBezTo>
                      <a:pt x="0" y="8803"/>
                      <a:pt x="478" y="7116"/>
                      <a:pt x="1462" y="5400"/>
                    </a:cubicBezTo>
                    <a:cubicBezTo>
                      <a:pt x="2475" y="3656"/>
                      <a:pt x="3684" y="2447"/>
                      <a:pt x="5400" y="1462"/>
                    </a:cubicBezTo>
                    <a:cubicBezTo>
                      <a:pt x="7144" y="478"/>
                      <a:pt x="8831" y="0"/>
                      <a:pt x="10800" y="0"/>
                    </a:cubicBezTo>
                    <a:cubicBezTo>
                      <a:pt x="12797" y="0"/>
                      <a:pt x="14484" y="478"/>
                      <a:pt x="16200" y="1462"/>
                    </a:cubicBezTo>
                    <a:cubicBezTo>
                      <a:pt x="17944" y="2447"/>
                      <a:pt x="19181" y="3656"/>
                      <a:pt x="20166" y="5400"/>
                    </a:cubicBezTo>
                    <a:cubicBezTo>
                      <a:pt x="21150" y="7116"/>
                      <a:pt x="21600" y="8831"/>
                      <a:pt x="21600" y="10800"/>
                    </a:cubicBezTo>
                  </a:path>
                </a:pathLst>
              </a:custGeom>
              <a:solidFill>
                <a:srgbClr val="FFFFFF"/>
              </a:solidFill>
              <a:ln w="31320">
                <a:solidFill>
                  <a:srgbClr val="12A2DD"/>
                </a:solidFill>
                <a:miter/>
              </a:ln>
            </p:spPr>
            <p:txBody>
              <a:bodyPr lIns="60959" rIns="60959" anchor="ctr"/>
              <a:lstStyle/>
              <a:p>
                <a:pPr>
                  <a:defRPr>
                    <a:latin typeface="Arial"/>
                    <a:ea typeface="Arial"/>
                    <a:cs typeface="Arial"/>
                    <a:sym typeface="Arial"/>
                  </a:defRPr>
                </a:pPr>
                <a:endParaRPr dirty="0">
                  <a:latin typeface="Blender Pro Bold" panose="02000806030000020004" pitchFamily="50" charset="0"/>
                </a:endParaRPr>
              </a:p>
            </p:txBody>
          </p:sp>
        </p:grpSp>
        <p:sp>
          <p:nvSpPr>
            <p:cNvPr id="38" name="Shape 128"/>
            <p:cNvSpPr/>
            <p:nvPr/>
          </p:nvSpPr>
          <p:spPr>
            <a:xfrm>
              <a:off x="5957198" y="3860159"/>
              <a:ext cx="131463" cy="1432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97"/>
                    <a:pt x="21150" y="14456"/>
                    <a:pt x="20166" y="16200"/>
                  </a:cubicBezTo>
                  <a:cubicBezTo>
                    <a:pt x="19181" y="17916"/>
                    <a:pt x="17944" y="19181"/>
                    <a:pt x="16200" y="20166"/>
                  </a:cubicBezTo>
                  <a:cubicBezTo>
                    <a:pt x="14484" y="21150"/>
                    <a:pt x="12797" y="21600"/>
                    <a:pt x="10800" y="21600"/>
                  </a:cubicBezTo>
                  <a:cubicBezTo>
                    <a:pt x="8831" y="21600"/>
                    <a:pt x="7144" y="21150"/>
                    <a:pt x="5400" y="20166"/>
                  </a:cubicBezTo>
                  <a:cubicBezTo>
                    <a:pt x="3684" y="19181"/>
                    <a:pt x="2475" y="17916"/>
                    <a:pt x="1462" y="16200"/>
                  </a:cubicBezTo>
                  <a:cubicBezTo>
                    <a:pt x="478" y="14456"/>
                    <a:pt x="0" y="12769"/>
                    <a:pt x="0" y="10800"/>
                  </a:cubicBezTo>
                  <a:cubicBezTo>
                    <a:pt x="0" y="8803"/>
                    <a:pt x="478" y="7116"/>
                    <a:pt x="1462" y="5400"/>
                  </a:cubicBezTo>
                  <a:cubicBezTo>
                    <a:pt x="2475" y="3656"/>
                    <a:pt x="3684" y="2447"/>
                    <a:pt x="5400" y="1462"/>
                  </a:cubicBezTo>
                  <a:cubicBezTo>
                    <a:pt x="7144" y="478"/>
                    <a:pt x="8831" y="0"/>
                    <a:pt x="10800" y="0"/>
                  </a:cubicBezTo>
                  <a:cubicBezTo>
                    <a:pt x="12797" y="0"/>
                    <a:pt x="14484" y="478"/>
                    <a:pt x="16200" y="1462"/>
                  </a:cubicBezTo>
                  <a:cubicBezTo>
                    <a:pt x="17944" y="2447"/>
                    <a:pt x="19181" y="3656"/>
                    <a:pt x="20166" y="5400"/>
                  </a:cubicBezTo>
                  <a:cubicBezTo>
                    <a:pt x="21150" y="7116"/>
                    <a:pt x="21600" y="8831"/>
                    <a:pt x="21600" y="10800"/>
                  </a:cubicBezTo>
                </a:path>
              </a:pathLst>
            </a:custGeom>
            <a:solidFill>
              <a:srgbClr val="FFFFFF"/>
            </a:solidFill>
            <a:ln w="31320">
              <a:solidFill>
                <a:srgbClr val="12A2DD"/>
              </a:solidFill>
              <a:miter/>
            </a:ln>
          </p:spPr>
          <p:txBody>
            <a:bodyPr lIns="60959" rIns="60959" anchor="ctr"/>
            <a:lstStyle/>
            <a:p>
              <a:pPr>
                <a:defRPr>
                  <a:latin typeface="Arial"/>
                  <a:ea typeface="Arial"/>
                  <a:cs typeface="Arial"/>
                  <a:sym typeface="Arial"/>
                </a:defRPr>
              </a:pPr>
              <a:endParaRPr dirty="0">
                <a:latin typeface="Blender Pro Bold" panose="02000806030000020004" pitchFamily="50" charset="0"/>
              </a:endParaRPr>
            </a:p>
          </p:txBody>
        </p:sp>
      </p:grpSp>
      <p:sp>
        <p:nvSpPr>
          <p:cNvPr id="43" name="Rectangle 42"/>
          <p:cNvSpPr/>
          <p:nvPr/>
        </p:nvSpPr>
        <p:spPr>
          <a:xfrm>
            <a:off x="8379310" y="3595016"/>
            <a:ext cx="2806221" cy="1019461"/>
          </a:xfrm>
          <a:prstGeom prst="rect">
            <a:avLst/>
          </a:prstGeom>
          <a:solidFill>
            <a:srgbClr val="7CB8DA">
              <a:alpha val="49804"/>
            </a:srgbClr>
          </a:solidFill>
          <a:ln w="12700" cap="flat" cmpd="sng" algn="ctr">
            <a:noFill/>
            <a:prstDash val="solid"/>
          </a:ln>
          <a:effectLst/>
        </p:spPr>
        <p:txBody>
          <a:bodyPr rtlCol="0" anchor="ctr"/>
          <a:lstStyle/>
          <a:p>
            <a:pPr algn="ctr" fontAlgn="base">
              <a:spcBef>
                <a:spcPct val="0"/>
              </a:spcBef>
              <a:spcAft>
                <a:spcPct val="0"/>
              </a:spcAft>
              <a:defRPr/>
            </a:pPr>
            <a:r>
              <a:rPr lang="en-US" b="1" cap="all" dirty="0" smtClean="0">
                <a:solidFill>
                  <a:prstClr val="white"/>
                </a:solidFill>
                <a:latin typeface="Segoe UI" panose="020B0502040204020203" pitchFamily="34" charset="0"/>
                <a:cs typeface="Segoe UI" panose="020B0502040204020203" pitchFamily="34" charset="0"/>
              </a:rPr>
              <a:t>Over 70% </a:t>
            </a:r>
            <a:r>
              <a:rPr lang="en-US" sz="1867" dirty="0">
                <a:solidFill>
                  <a:schemeClr val="lt1"/>
                </a:solidFill>
                <a:latin typeface="Segoe UI" panose="020B0502040204020203" pitchFamily="34" charset="0"/>
                <a:ea typeface="Segoe UI" panose="020B0502040204020203" pitchFamily="34" charset="0"/>
                <a:cs typeface="Segoe UI" panose="020B0502040204020203" pitchFamily="34" charset="0"/>
              </a:rPr>
              <a:t>of shipments are tendered to us electronically</a:t>
            </a:r>
          </a:p>
        </p:txBody>
      </p:sp>
      <p:sp>
        <p:nvSpPr>
          <p:cNvPr id="44" name="Rectangle 43"/>
          <p:cNvSpPr/>
          <p:nvPr/>
        </p:nvSpPr>
        <p:spPr>
          <a:xfrm>
            <a:off x="8379309" y="4777017"/>
            <a:ext cx="2804160" cy="1252308"/>
          </a:xfrm>
          <a:prstGeom prst="rect">
            <a:avLst/>
          </a:prstGeom>
          <a:solidFill>
            <a:srgbClr val="7CB8DA">
              <a:alpha val="49804"/>
            </a:srgbClr>
          </a:solidFill>
          <a:ln w="12700" cap="flat" cmpd="sng" algn="ctr">
            <a:noFill/>
            <a:prstDash val="solid"/>
          </a:ln>
          <a:effectLst/>
        </p:spPr>
        <p:txBody>
          <a:bodyPr rtlCol="0" anchor="ctr"/>
          <a:lstStyle/>
          <a:p>
            <a:pPr algn="ctr" fontAlgn="base">
              <a:spcBef>
                <a:spcPct val="0"/>
              </a:spcBef>
              <a:spcAft>
                <a:spcPct val="0"/>
              </a:spcAft>
              <a:defRPr/>
            </a:pPr>
            <a:r>
              <a:rPr lang="en-US" b="1" cap="all" dirty="0" smtClean="0">
                <a:solidFill>
                  <a:prstClr val="white"/>
                </a:solidFill>
                <a:latin typeface="Segoe UI" panose="020B0502040204020203" pitchFamily="34" charset="0"/>
                <a:cs typeface="Segoe UI" panose="020B0502040204020203" pitchFamily="34" charset="0"/>
              </a:rPr>
              <a:t>37</a:t>
            </a:r>
            <a:r>
              <a:rPr lang="en-US" b="1" cap="all" dirty="0" smtClean="0">
                <a:solidFill>
                  <a:prstClr val="white"/>
                </a:solidFill>
                <a:latin typeface="Segoe UI" panose="020B0502040204020203" pitchFamily="34" charset="0"/>
                <a:cs typeface="Segoe UI" panose="020B0502040204020203" pitchFamily="34" charset="0"/>
              </a:rPr>
              <a:t> </a:t>
            </a:r>
            <a:r>
              <a:rPr lang="en-US" b="1" cap="all" dirty="0" smtClean="0">
                <a:solidFill>
                  <a:prstClr val="white"/>
                </a:solidFill>
                <a:latin typeface="Segoe UI" panose="020B0502040204020203" pitchFamily="34" charset="0"/>
                <a:cs typeface="Segoe UI" panose="020B0502040204020203" pitchFamily="34" charset="0"/>
              </a:rPr>
              <a:t>MILLION </a:t>
            </a:r>
            <a:r>
              <a:rPr lang="en-US" sz="1867" dirty="0">
                <a:solidFill>
                  <a:schemeClr val="lt1"/>
                </a:solidFill>
                <a:latin typeface="Segoe UI" panose="020B0502040204020203" pitchFamily="34" charset="0"/>
                <a:ea typeface="Segoe UI" panose="020B0502040204020203" pitchFamily="34" charset="0"/>
                <a:cs typeface="Segoe UI" panose="020B0502040204020203" pitchFamily="34" charset="0"/>
              </a:rPr>
              <a:t>digital transactions per month</a:t>
            </a:r>
            <a:endParaRPr lang="en-US" sz="1867" dirty="0">
              <a:solidFill>
                <a:schemeClr val="lt1"/>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Rectangle 44"/>
          <p:cNvSpPr/>
          <p:nvPr/>
        </p:nvSpPr>
        <p:spPr>
          <a:xfrm>
            <a:off x="4686300" y="3595017"/>
            <a:ext cx="2819400" cy="2390665"/>
          </a:xfrm>
          <a:prstGeom prst="rect">
            <a:avLst/>
          </a:prstGeom>
          <a:solidFill>
            <a:srgbClr val="7CB8D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Segoe UI" panose="020B0502040204020203" pitchFamily="34" charset="0"/>
                <a:ea typeface="Segoe UI" panose="020B0502040204020203" pitchFamily="34" charset="0"/>
                <a:cs typeface="Segoe UI" panose="020B0502040204020203" pitchFamily="34" charset="0"/>
              </a:rPr>
              <a:t>Case Study: </a:t>
            </a:r>
            <a:br>
              <a:rPr lang="en-US" sz="2133" b="1" dirty="0">
                <a:latin typeface="Segoe UI" panose="020B0502040204020203" pitchFamily="34" charset="0"/>
                <a:ea typeface="Segoe UI" panose="020B0502040204020203" pitchFamily="34" charset="0"/>
                <a:cs typeface="Segoe UI" panose="020B0502040204020203" pitchFamily="34" charset="0"/>
              </a:rPr>
            </a:br>
            <a:r>
              <a:rPr lang="en-US" sz="2133" b="1" dirty="0">
                <a:latin typeface="Segoe UI" panose="020B0502040204020203" pitchFamily="34" charset="0"/>
                <a:ea typeface="Segoe UI" panose="020B0502040204020203" pitchFamily="34" charset="0"/>
                <a:cs typeface="Segoe UI" panose="020B0502040204020203" pitchFamily="34" charset="0"/>
              </a:rPr>
              <a:t>Blue Ridge Project Solutions</a:t>
            </a:r>
          </a:p>
          <a:p>
            <a:endParaRPr lang="en-US" sz="667" dirty="0">
              <a:latin typeface="Segoe UI" panose="020B0502040204020203" pitchFamily="34" charset="0"/>
              <a:ea typeface="Segoe UI" panose="020B0502040204020203" pitchFamily="34" charset="0"/>
              <a:cs typeface="Segoe UI" panose="020B0502040204020203" pitchFamily="34" charset="0"/>
            </a:endParaRPr>
          </a:p>
          <a:p>
            <a:pPr marL="380990" indent="-380990">
              <a:buFont typeface="Arial" panose="020B0604020202020204" pitchFamily="34" charset="0"/>
              <a:buChar char="•"/>
            </a:pPr>
            <a:r>
              <a:rPr lang="en-US" sz="1867" dirty="0">
                <a:latin typeface="Segoe UI" panose="020B0502040204020203" pitchFamily="34" charset="0"/>
                <a:ea typeface="Segoe UI" panose="020B0502040204020203" pitchFamily="34" charset="0"/>
                <a:cs typeface="Segoe UI" panose="020B0502040204020203" pitchFamily="34" charset="0"/>
              </a:rPr>
              <a:t>Saved </a:t>
            </a:r>
            <a:r>
              <a:rPr lang="en-US" sz="1867" b="1" dirty="0">
                <a:latin typeface="Segoe UI" panose="020B0502040204020203" pitchFamily="34" charset="0"/>
                <a:ea typeface="Segoe UI" panose="020B0502040204020203" pitchFamily="34" charset="0"/>
                <a:cs typeface="Segoe UI" panose="020B0502040204020203" pitchFamily="34" charset="0"/>
              </a:rPr>
              <a:t>15% </a:t>
            </a:r>
            <a:r>
              <a:rPr lang="en-US" sz="1867" dirty="0">
                <a:latin typeface="Segoe UI" panose="020B0502040204020203" pitchFamily="34" charset="0"/>
                <a:ea typeface="Segoe UI" panose="020B0502040204020203" pitchFamily="34" charset="0"/>
                <a:cs typeface="Segoe UI" panose="020B0502040204020203" pitchFamily="34" charset="0"/>
              </a:rPr>
              <a:t>on transportation </a:t>
            </a:r>
            <a:r>
              <a:rPr lang="en-US" sz="1867" dirty="0">
                <a:latin typeface="Segoe UI" panose="020B0502040204020203" pitchFamily="34" charset="0"/>
                <a:ea typeface="Segoe UI" panose="020B0502040204020203" pitchFamily="34" charset="0"/>
                <a:cs typeface="Segoe UI" panose="020B0502040204020203" pitchFamily="34" charset="0"/>
              </a:rPr>
              <a:t>costs</a:t>
            </a:r>
          </a:p>
          <a:p>
            <a:pPr marL="380990" indent="-380990">
              <a:buFont typeface="Arial" panose="020B0604020202020204" pitchFamily="34" charset="0"/>
              <a:buChar char="•"/>
            </a:pPr>
            <a:r>
              <a:rPr lang="en-US" sz="1867" dirty="0">
                <a:latin typeface="Segoe UI" panose="020B0502040204020203" pitchFamily="34" charset="0"/>
                <a:ea typeface="Segoe UI" panose="020B0502040204020203" pitchFamily="34" charset="0"/>
                <a:cs typeface="Segoe UI" panose="020B0502040204020203" pitchFamily="34" charset="0"/>
              </a:rPr>
              <a:t>Cut </a:t>
            </a:r>
            <a:r>
              <a:rPr lang="en-US" sz="1867" dirty="0">
                <a:latin typeface="Segoe UI" panose="020B0502040204020203" pitchFamily="34" charset="0"/>
                <a:ea typeface="Segoe UI" panose="020B0502040204020203" pitchFamily="34" charset="0"/>
                <a:cs typeface="Segoe UI" panose="020B0502040204020203" pitchFamily="34" charset="0"/>
              </a:rPr>
              <a:t>transit time </a:t>
            </a:r>
            <a:r>
              <a:rPr lang="en-US" sz="1867" dirty="0">
                <a:latin typeface="Segoe UI" panose="020B0502040204020203" pitchFamily="34" charset="0"/>
                <a:ea typeface="Segoe UI" panose="020B0502040204020203" pitchFamily="34" charset="0"/>
                <a:cs typeface="Segoe UI" panose="020B0502040204020203" pitchFamily="34" charset="0"/>
              </a:rPr>
              <a:t>by </a:t>
            </a:r>
            <a:r>
              <a:rPr lang="en-US" sz="1867" b="1" dirty="0">
                <a:latin typeface="Segoe UI" panose="020B0502040204020203" pitchFamily="34" charset="0"/>
                <a:ea typeface="Segoe UI" panose="020B0502040204020203" pitchFamily="34" charset="0"/>
                <a:cs typeface="Segoe UI" panose="020B0502040204020203" pitchFamily="34" charset="0"/>
              </a:rPr>
              <a:t>three days</a:t>
            </a:r>
            <a:endParaRPr lang="en-US" sz="1867" dirty="0">
              <a:latin typeface="Segoe UI" panose="020B0502040204020203" pitchFamily="34" charset="0"/>
              <a:ea typeface="Segoe UI" panose="020B0502040204020203" pitchFamily="34" charset="0"/>
              <a:cs typeface="Segoe UI" panose="020B0502040204020203" pitchFamily="34" charset="0"/>
            </a:endParaRPr>
          </a:p>
        </p:txBody>
      </p:sp>
      <p:grpSp>
        <p:nvGrpSpPr>
          <p:cNvPr id="46" name="Group 45"/>
          <p:cNvGrpSpPr/>
          <p:nvPr/>
        </p:nvGrpSpPr>
        <p:grpSpPr>
          <a:xfrm>
            <a:off x="658319" y="3998160"/>
            <a:ext cx="243840" cy="1362797"/>
            <a:chOff x="5957198" y="3206762"/>
            <a:chExt cx="131463" cy="796674"/>
          </a:xfrm>
        </p:grpSpPr>
        <p:grpSp>
          <p:nvGrpSpPr>
            <p:cNvPr id="47" name="Group 46"/>
            <p:cNvGrpSpPr/>
            <p:nvPr/>
          </p:nvGrpSpPr>
          <p:grpSpPr>
            <a:xfrm>
              <a:off x="5957198" y="3206762"/>
              <a:ext cx="131463" cy="774022"/>
              <a:chOff x="12792468" y="4205215"/>
              <a:chExt cx="573804" cy="3378413"/>
            </a:xfrm>
          </p:grpSpPr>
          <p:sp>
            <p:nvSpPr>
              <p:cNvPr id="49" name="Shape 156"/>
              <p:cNvSpPr/>
              <p:nvPr/>
            </p:nvSpPr>
            <p:spPr>
              <a:xfrm>
                <a:off x="13079370" y="4693707"/>
                <a:ext cx="24153" cy="2889921"/>
              </a:xfrm>
              <a:prstGeom prst="line">
                <a:avLst/>
              </a:prstGeom>
              <a:ln w="31320">
                <a:solidFill>
                  <a:srgbClr val="12A2DD"/>
                </a:solidFill>
                <a:miter/>
              </a:ln>
            </p:spPr>
            <p:txBody>
              <a:bodyPr lIns="60959" rIns="60959"/>
              <a:lstStyle/>
              <a:p>
                <a:endParaRPr dirty="0">
                  <a:latin typeface="Blender Pro Bold" panose="02000806030000020004" pitchFamily="50" charset="0"/>
                </a:endParaRPr>
              </a:p>
            </p:txBody>
          </p:sp>
          <p:sp>
            <p:nvSpPr>
              <p:cNvPr id="50" name="Shape 128"/>
              <p:cNvSpPr/>
              <p:nvPr/>
            </p:nvSpPr>
            <p:spPr>
              <a:xfrm>
                <a:off x="12792468" y="4205215"/>
                <a:ext cx="573804" cy="625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97"/>
                      <a:pt x="21150" y="14456"/>
                      <a:pt x="20166" y="16200"/>
                    </a:cubicBezTo>
                    <a:cubicBezTo>
                      <a:pt x="19181" y="17916"/>
                      <a:pt x="17944" y="19181"/>
                      <a:pt x="16200" y="20166"/>
                    </a:cubicBezTo>
                    <a:cubicBezTo>
                      <a:pt x="14484" y="21150"/>
                      <a:pt x="12797" y="21600"/>
                      <a:pt x="10800" y="21600"/>
                    </a:cubicBezTo>
                    <a:cubicBezTo>
                      <a:pt x="8831" y="21600"/>
                      <a:pt x="7144" y="21150"/>
                      <a:pt x="5400" y="20166"/>
                    </a:cubicBezTo>
                    <a:cubicBezTo>
                      <a:pt x="3684" y="19181"/>
                      <a:pt x="2475" y="17916"/>
                      <a:pt x="1462" y="16200"/>
                    </a:cubicBezTo>
                    <a:cubicBezTo>
                      <a:pt x="478" y="14456"/>
                      <a:pt x="0" y="12769"/>
                      <a:pt x="0" y="10800"/>
                    </a:cubicBezTo>
                    <a:cubicBezTo>
                      <a:pt x="0" y="8803"/>
                      <a:pt x="478" y="7116"/>
                      <a:pt x="1462" y="5400"/>
                    </a:cubicBezTo>
                    <a:cubicBezTo>
                      <a:pt x="2475" y="3656"/>
                      <a:pt x="3684" y="2447"/>
                      <a:pt x="5400" y="1462"/>
                    </a:cubicBezTo>
                    <a:cubicBezTo>
                      <a:pt x="7144" y="478"/>
                      <a:pt x="8831" y="0"/>
                      <a:pt x="10800" y="0"/>
                    </a:cubicBezTo>
                    <a:cubicBezTo>
                      <a:pt x="12797" y="0"/>
                      <a:pt x="14484" y="478"/>
                      <a:pt x="16200" y="1462"/>
                    </a:cubicBezTo>
                    <a:cubicBezTo>
                      <a:pt x="17944" y="2447"/>
                      <a:pt x="19181" y="3656"/>
                      <a:pt x="20166" y="5400"/>
                    </a:cubicBezTo>
                    <a:cubicBezTo>
                      <a:pt x="21150" y="7116"/>
                      <a:pt x="21600" y="8831"/>
                      <a:pt x="21600" y="10800"/>
                    </a:cubicBezTo>
                  </a:path>
                </a:pathLst>
              </a:custGeom>
              <a:solidFill>
                <a:srgbClr val="FFFFFF"/>
              </a:solidFill>
              <a:ln w="31320">
                <a:solidFill>
                  <a:srgbClr val="12A2DD"/>
                </a:solidFill>
                <a:miter/>
              </a:ln>
            </p:spPr>
            <p:txBody>
              <a:bodyPr lIns="60959" rIns="60959" anchor="ctr"/>
              <a:lstStyle/>
              <a:p>
                <a:pPr>
                  <a:defRPr>
                    <a:latin typeface="Arial"/>
                    <a:ea typeface="Arial"/>
                    <a:cs typeface="Arial"/>
                    <a:sym typeface="Arial"/>
                  </a:defRPr>
                </a:pPr>
                <a:endParaRPr dirty="0">
                  <a:latin typeface="Blender Pro Bold" panose="02000806030000020004" pitchFamily="50" charset="0"/>
                </a:endParaRPr>
              </a:p>
            </p:txBody>
          </p:sp>
        </p:grpSp>
        <p:sp>
          <p:nvSpPr>
            <p:cNvPr id="48" name="Shape 128"/>
            <p:cNvSpPr/>
            <p:nvPr/>
          </p:nvSpPr>
          <p:spPr>
            <a:xfrm>
              <a:off x="5957198" y="3860159"/>
              <a:ext cx="131463" cy="1432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97"/>
                    <a:pt x="21150" y="14456"/>
                    <a:pt x="20166" y="16200"/>
                  </a:cubicBezTo>
                  <a:cubicBezTo>
                    <a:pt x="19181" y="17916"/>
                    <a:pt x="17944" y="19181"/>
                    <a:pt x="16200" y="20166"/>
                  </a:cubicBezTo>
                  <a:cubicBezTo>
                    <a:pt x="14484" y="21150"/>
                    <a:pt x="12797" y="21600"/>
                    <a:pt x="10800" y="21600"/>
                  </a:cubicBezTo>
                  <a:cubicBezTo>
                    <a:pt x="8831" y="21600"/>
                    <a:pt x="7144" y="21150"/>
                    <a:pt x="5400" y="20166"/>
                  </a:cubicBezTo>
                  <a:cubicBezTo>
                    <a:pt x="3684" y="19181"/>
                    <a:pt x="2475" y="17916"/>
                    <a:pt x="1462" y="16200"/>
                  </a:cubicBezTo>
                  <a:cubicBezTo>
                    <a:pt x="478" y="14456"/>
                    <a:pt x="0" y="12769"/>
                    <a:pt x="0" y="10800"/>
                  </a:cubicBezTo>
                  <a:cubicBezTo>
                    <a:pt x="0" y="8803"/>
                    <a:pt x="478" y="7116"/>
                    <a:pt x="1462" y="5400"/>
                  </a:cubicBezTo>
                  <a:cubicBezTo>
                    <a:pt x="2475" y="3656"/>
                    <a:pt x="3684" y="2447"/>
                    <a:pt x="5400" y="1462"/>
                  </a:cubicBezTo>
                  <a:cubicBezTo>
                    <a:pt x="7144" y="478"/>
                    <a:pt x="8831" y="0"/>
                    <a:pt x="10800" y="0"/>
                  </a:cubicBezTo>
                  <a:cubicBezTo>
                    <a:pt x="12797" y="0"/>
                    <a:pt x="14484" y="478"/>
                    <a:pt x="16200" y="1462"/>
                  </a:cubicBezTo>
                  <a:cubicBezTo>
                    <a:pt x="17944" y="2447"/>
                    <a:pt x="19181" y="3656"/>
                    <a:pt x="20166" y="5400"/>
                  </a:cubicBezTo>
                  <a:cubicBezTo>
                    <a:pt x="21150" y="7116"/>
                    <a:pt x="21600" y="8831"/>
                    <a:pt x="21600" y="10800"/>
                  </a:cubicBezTo>
                </a:path>
              </a:pathLst>
            </a:custGeom>
            <a:solidFill>
              <a:srgbClr val="FFFFFF"/>
            </a:solidFill>
            <a:ln w="31320">
              <a:solidFill>
                <a:srgbClr val="12A2DD"/>
              </a:solidFill>
              <a:miter/>
            </a:ln>
          </p:spPr>
          <p:txBody>
            <a:bodyPr lIns="60959" rIns="60959" anchor="ctr"/>
            <a:lstStyle/>
            <a:p>
              <a:pPr>
                <a:defRPr>
                  <a:latin typeface="Arial"/>
                  <a:ea typeface="Arial"/>
                  <a:cs typeface="Arial"/>
                  <a:sym typeface="Arial"/>
                </a:defRPr>
              </a:pPr>
              <a:endParaRPr dirty="0">
                <a:latin typeface="Blender Pro Bold" panose="02000806030000020004" pitchFamily="50" charset="0"/>
              </a:endParaRPr>
            </a:p>
          </p:txBody>
        </p:sp>
      </p:grpSp>
      <p:sp>
        <p:nvSpPr>
          <p:cNvPr id="51" name="Rectangle 50"/>
          <p:cNvSpPr/>
          <p:nvPr/>
        </p:nvSpPr>
        <p:spPr>
          <a:xfrm>
            <a:off x="1008531" y="4807359"/>
            <a:ext cx="2804160" cy="1217935"/>
          </a:xfrm>
          <a:prstGeom prst="rect">
            <a:avLst/>
          </a:prstGeom>
          <a:solidFill>
            <a:srgbClr val="7CB8D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Segoe UI" panose="020B0502040204020203" pitchFamily="34" charset="0"/>
                <a:ea typeface="Segoe UI" panose="020B0502040204020203" pitchFamily="34" charset="0"/>
                <a:cs typeface="Segoe UI" panose="020B0502040204020203" pitchFamily="34" charset="0"/>
              </a:rPr>
              <a:t>Average Tenure </a:t>
            </a:r>
          </a:p>
          <a:p>
            <a:pPr algn="ctr"/>
            <a:endParaRPr lang="en-US" sz="667" dirty="0">
              <a:latin typeface="Segoe UI" panose="020B0502040204020203" pitchFamily="34" charset="0"/>
              <a:ea typeface="Segoe UI" panose="020B0502040204020203" pitchFamily="34" charset="0"/>
              <a:cs typeface="Segoe UI" panose="020B0502040204020203" pitchFamily="34" charset="0"/>
            </a:endParaRPr>
          </a:p>
          <a:p>
            <a:pPr algn="ctr"/>
            <a:r>
              <a:rPr lang="en-US" sz="1867" dirty="0">
                <a:latin typeface="Segoe UI" panose="020B0502040204020203" pitchFamily="34" charset="0"/>
                <a:ea typeface="Segoe UI" panose="020B0502040204020203" pitchFamily="34" charset="0"/>
                <a:cs typeface="Segoe UI" panose="020B0502040204020203" pitchFamily="34" charset="0"/>
              </a:rPr>
              <a:t>Employees: 6 years</a:t>
            </a:r>
          </a:p>
          <a:p>
            <a:pPr algn="ctr"/>
            <a:r>
              <a:rPr lang="en-US" sz="1867" dirty="0">
                <a:latin typeface="Segoe UI" panose="020B0502040204020203" pitchFamily="34" charset="0"/>
                <a:ea typeface="Segoe UI" panose="020B0502040204020203" pitchFamily="34" charset="0"/>
                <a:cs typeface="Segoe UI" panose="020B0502040204020203" pitchFamily="34" charset="0"/>
              </a:rPr>
              <a:t>Leadership: 15 years</a:t>
            </a:r>
            <a:endParaRPr lang="en-US" sz="1867"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06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1000"/>
                                        <p:tgtEl>
                                          <p:spTgt spid="45"/>
                                        </p:tgtEl>
                                      </p:cBhvr>
                                    </p:animEffect>
                                    <p:anim calcmode="lin" valueType="num">
                                      <p:cBhvr>
                                        <p:cTn id="30" dur="1000" fill="hold"/>
                                        <p:tgtEl>
                                          <p:spTgt spid="45"/>
                                        </p:tgtEl>
                                        <p:attrNameLst>
                                          <p:attrName>ppt_x</p:attrName>
                                        </p:attrNameLst>
                                      </p:cBhvr>
                                      <p:tavLst>
                                        <p:tav tm="0">
                                          <p:val>
                                            <p:strVal val="#ppt_x"/>
                                          </p:val>
                                        </p:tav>
                                        <p:tav tm="100000">
                                          <p:val>
                                            <p:strVal val="#ppt_x"/>
                                          </p:val>
                                        </p:tav>
                                      </p:tavLst>
                                    </p:anim>
                                    <p:anim calcmode="lin" valueType="num">
                                      <p:cBhvr>
                                        <p:cTn id="31" dur="1000" fill="hold"/>
                                        <p:tgtEl>
                                          <p:spTgt spid="4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anim calcmode="lin" valueType="num">
                                      <p:cBhvr>
                                        <p:cTn id="35" dur="1000" fill="hold"/>
                                        <p:tgtEl>
                                          <p:spTgt spid="43"/>
                                        </p:tgtEl>
                                        <p:attrNameLst>
                                          <p:attrName>ppt_x</p:attrName>
                                        </p:attrNameLst>
                                      </p:cBhvr>
                                      <p:tavLst>
                                        <p:tav tm="0">
                                          <p:val>
                                            <p:strVal val="#ppt_x"/>
                                          </p:val>
                                        </p:tav>
                                        <p:tav tm="100000">
                                          <p:val>
                                            <p:strVal val="#ppt_x"/>
                                          </p:val>
                                        </p:tav>
                                      </p:tavLst>
                                    </p:anim>
                                    <p:anim calcmode="lin" valueType="num">
                                      <p:cBhvr>
                                        <p:cTn id="36" dur="1000" fill="hold"/>
                                        <p:tgtEl>
                                          <p:spTgt spid="43"/>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anim calcmode="lin" valueType="num">
                                      <p:cBhvr>
                                        <p:cTn id="50" dur="1000" fill="hold"/>
                                        <p:tgtEl>
                                          <p:spTgt spid="46"/>
                                        </p:tgtEl>
                                        <p:attrNameLst>
                                          <p:attrName>ppt_x</p:attrName>
                                        </p:attrNameLst>
                                      </p:cBhvr>
                                      <p:tavLst>
                                        <p:tav tm="0">
                                          <p:val>
                                            <p:strVal val="#ppt_x"/>
                                          </p:val>
                                        </p:tav>
                                        <p:tav tm="100000">
                                          <p:val>
                                            <p:strVal val="#ppt_x"/>
                                          </p:val>
                                        </p:tav>
                                      </p:tavLst>
                                    </p:anim>
                                    <p:anim calcmode="lin" valueType="num">
                                      <p:cBhvr>
                                        <p:cTn id="51" dur="1000" fill="hold"/>
                                        <p:tgtEl>
                                          <p:spTgt spid="46"/>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1000" fill="hold"/>
                                        <p:tgtEl>
                                          <p:spTgt spid="39"/>
                                        </p:tgtEl>
                                        <p:attrNameLst>
                                          <p:attrName>ppt_x</p:attrName>
                                        </p:attrNameLst>
                                      </p:cBhvr>
                                      <p:tavLst>
                                        <p:tav tm="0">
                                          <p:val>
                                            <p:strVal val="#ppt_x"/>
                                          </p:val>
                                        </p:tav>
                                        <p:tav tm="100000">
                                          <p:val>
                                            <p:strVal val="#ppt_x"/>
                                          </p:val>
                                        </p:tav>
                                      </p:tavLst>
                                    </p:anim>
                                    <p:anim calcmode="lin" valueType="num">
                                      <p:cBhvr additive="base">
                                        <p:cTn id="55"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 grpId="0" animBg="1"/>
      <p:bldP spid="43" grpId="0" animBg="1"/>
      <p:bldP spid="44" grpId="0" animBg="1"/>
      <p:bldP spid="45"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56161"/>
            <a:ext cx="12057888" cy="420355"/>
          </a:xfrm>
          <a:prstGeom prst="rect">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76874" y="507349"/>
            <a:ext cx="11857975" cy="666786"/>
          </a:xfrm>
          <a:prstGeom prst="rect">
            <a:avLst/>
          </a:prstGeom>
          <a:noFill/>
        </p:spPr>
        <p:txBody>
          <a:bodyPr wrap="square" rtlCol="0">
            <a:spAutoFit/>
          </a:bodyPr>
          <a:lstStyle/>
          <a:p>
            <a:r>
              <a:rPr lang="en-US" sz="3733" b="1" dirty="0">
                <a:solidFill>
                  <a:schemeClr val="bg1"/>
                </a:solidFill>
              </a:rPr>
              <a:t>NAVISPHERE – OUR SINGLE GLOBAL PLATFORM</a:t>
            </a:r>
            <a:endParaRPr lang="en-US" sz="3733" b="1" dirty="0">
              <a:solidFill>
                <a:schemeClr val="bg1"/>
              </a:solidFill>
            </a:endParaRPr>
          </a:p>
        </p:txBody>
      </p:sp>
      <p:sp>
        <p:nvSpPr>
          <p:cNvPr id="5" name="Rectangle 4"/>
          <p:cNvSpPr/>
          <p:nvPr/>
        </p:nvSpPr>
        <p:spPr>
          <a:xfrm>
            <a:off x="953661" y="2116564"/>
            <a:ext cx="7787065" cy="369332"/>
          </a:xfrm>
          <a:prstGeom prst="rect">
            <a:avLst/>
          </a:prstGeom>
        </p:spPr>
        <p:txBody>
          <a:bodyPr wrap="square">
            <a:spAutoFit/>
          </a:bodyPr>
          <a:lstStyle/>
          <a:p>
            <a:r>
              <a:rPr lang="en-US" cap="all" spc="133" dirty="0">
                <a:solidFill>
                  <a:schemeClr val="tx2"/>
                </a:solidFill>
                <a:latin typeface="Segoe UI Semibold" panose="020B0702040204020203" pitchFamily="34" charset="0"/>
                <a:cs typeface="Segoe UI" panose="020B0502040204020203" pitchFamily="34" charset="0"/>
              </a:rPr>
              <a:t>GLOBAL TMS</a:t>
            </a:r>
            <a:endParaRPr lang="en-US" cap="all" spc="133" dirty="0">
              <a:solidFill>
                <a:schemeClr val="tx2"/>
              </a:solidFill>
              <a:latin typeface="Segoe UI Semibold" panose="020B0702040204020203" pitchFamily="34" charset="0"/>
              <a:cs typeface="Segoe UI" panose="020B0502040204020203"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8164"/>
          <a:stretch/>
        </p:blipFill>
        <p:spPr>
          <a:xfrm>
            <a:off x="0" y="2131713"/>
            <a:ext cx="895605" cy="470024"/>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8164"/>
          <a:stretch/>
        </p:blipFill>
        <p:spPr>
          <a:xfrm>
            <a:off x="0" y="3024677"/>
            <a:ext cx="895605" cy="470024"/>
          </a:xfrm>
          <a:prstGeom prst="rect">
            <a:avLst/>
          </a:prstGeom>
        </p:spPr>
      </p:pic>
      <p:sp>
        <p:nvSpPr>
          <p:cNvPr id="8" name="Rectangle 7"/>
          <p:cNvSpPr/>
          <p:nvPr/>
        </p:nvSpPr>
        <p:spPr>
          <a:xfrm>
            <a:off x="953662" y="3002259"/>
            <a:ext cx="4923157" cy="923330"/>
          </a:xfrm>
          <a:prstGeom prst="rect">
            <a:avLst/>
          </a:prstGeom>
        </p:spPr>
        <p:txBody>
          <a:bodyPr wrap="square">
            <a:spAutoFit/>
          </a:bodyPr>
          <a:lstStyle/>
          <a:p>
            <a:r>
              <a:rPr lang="en-US" cap="all" spc="133" dirty="0">
                <a:solidFill>
                  <a:schemeClr val="tx2"/>
                </a:solidFill>
                <a:latin typeface="Segoe UI Semibold" panose="020B0702040204020203" pitchFamily="34" charset="0"/>
                <a:cs typeface="Segoe UI" panose="020B0502040204020203" pitchFamily="34" charset="0"/>
              </a:rPr>
              <a:t>AN ECOSYSTEM CONNECTS EMPLOYEES, CUSTOMERS, AND SUPPLIERS FOR TRADE </a:t>
            </a:r>
            <a:endParaRPr lang="en-US" cap="all" spc="133" dirty="0">
              <a:solidFill>
                <a:schemeClr val="tx2"/>
              </a:solidFill>
              <a:latin typeface="Segoe UI Semibold" panose="020B0702040204020203" pitchFamily="34" charset="0"/>
              <a:cs typeface="Segoe UI" panose="020B0502040204020203" pitchFamily="34" charset="0"/>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8164"/>
          <a:stretch/>
        </p:blipFill>
        <p:spPr>
          <a:xfrm>
            <a:off x="0" y="4490320"/>
            <a:ext cx="895605" cy="470024"/>
          </a:xfrm>
          <a:prstGeom prst="rect">
            <a:avLst/>
          </a:prstGeom>
        </p:spPr>
      </p:pic>
      <p:sp>
        <p:nvSpPr>
          <p:cNvPr id="10" name="Rectangle 9"/>
          <p:cNvSpPr/>
          <p:nvPr/>
        </p:nvSpPr>
        <p:spPr>
          <a:xfrm>
            <a:off x="953661" y="4490319"/>
            <a:ext cx="3883163" cy="646331"/>
          </a:xfrm>
          <a:prstGeom prst="rect">
            <a:avLst/>
          </a:prstGeom>
        </p:spPr>
        <p:txBody>
          <a:bodyPr wrap="square">
            <a:spAutoFit/>
          </a:bodyPr>
          <a:lstStyle/>
          <a:p>
            <a:r>
              <a:rPr lang="en-US" cap="all" spc="133" dirty="0">
                <a:solidFill>
                  <a:schemeClr val="tx2"/>
                </a:solidFill>
                <a:latin typeface="Segoe UI Semibold" panose="020B0702040204020203" pitchFamily="34" charset="0"/>
                <a:cs typeface="Segoe UI" panose="020B0502040204020203" pitchFamily="34" charset="0"/>
              </a:rPr>
              <a:t>VISIBILITY TO EVERY SHIPMENT IN REAL TIME</a:t>
            </a:r>
            <a:endParaRPr lang="en-US" cap="all" spc="133" dirty="0">
              <a:solidFill>
                <a:schemeClr val="tx2"/>
              </a:solidFill>
              <a:latin typeface="Segoe UI Semibold" panose="020B0702040204020203" pitchFamily="34" charset="0"/>
              <a:cs typeface="Segoe UI" panose="020B0502040204020203" pitchFamily="34" charset="0"/>
            </a:endParaRPr>
          </a:p>
        </p:txBody>
      </p:sp>
      <p:grpSp>
        <p:nvGrpSpPr>
          <p:cNvPr id="11" name="Group 10"/>
          <p:cNvGrpSpPr/>
          <p:nvPr/>
        </p:nvGrpSpPr>
        <p:grpSpPr>
          <a:xfrm>
            <a:off x="5818466" y="2529925"/>
            <a:ext cx="3422145" cy="1578638"/>
            <a:chOff x="224657" y="1162902"/>
            <a:chExt cx="2566609" cy="1183978"/>
          </a:xfrm>
        </p:grpSpPr>
        <p:sp>
          <p:nvSpPr>
            <p:cNvPr id="12" name="TextBox 11"/>
            <p:cNvSpPr txBox="1"/>
            <p:nvPr/>
          </p:nvSpPr>
          <p:spPr>
            <a:xfrm>
              <a:off x="1199782" y="1162902"/>
              <a:ext cx="1591484" cy="1183978"/>
            </a:xfrm>
            <a:prstGeom prst="rect">
              <a:avLst/>
            </a:prstGeom>
            <a:noFill/>
          </p:spPr>
          <p:txBody>
            <a:bodyPr wrap="square" rtlCol="0">
              <a:spAutoFit/>
            </a:bodyPr>
            <a:lstStyle/>
            <a:p>
              <a:pPr>
                <a:lnSpc>
                  <a:spcPct val="90000"/>
                </a:lnSpc>
              </a:pPr>
              <a:r>
                <a:rPr lang="en-US" sz="2333" b="1" cap="all" dirty="0">
                  <a:solidFill>
                    <a:schemeClr val="accent1">
                      <a:lumMod val="20000"/>
                      <a:lumOff val="80000"/>
                    </a:schemeClr>
                  </a:solidFill>
                  <a:latin typeface="Segoe UI" panose="020B0502040204020203" pitchFamily="34" charset="0"/>
                  <a:cs typeface="Segoe UI" panose="020B0502040204020203" pitchFamily="34" charset="0"/>
                </a:rPr>
                <a:t>6 MILLION</a:t>
              </a:r>
            </a:p>
            <a:p>
              <a:pPr>
                <a:lnSpc>
                  <a:spcPct val="90000"/>
                </a:lnSpc>
              </a:pPr>
              <a:r>
                <a:rPr lang="en-US" sz="1333" dirty="0">
                  <a:solidFill>
                    <a:schemeClr val="bg1"/>
                  </a:solidFill>
                  <a:latin typeface="Segoe UI" panose="020B0502040204020203" pitchFamily="34" charset="0"/>
                  <a:cs typeface="Segoe UI" panose="020B0502040204020203" pitchFamily="34" charset="0"/>
                </a:rPr>
                <a:t>web and mobile interactions </a:t>
              </a:r>
              <a:r>
                <a:rPr lang="en-US" sz="2533" b="1" dirty="0">
                  <a:solidFill>
                    <a:schemeClr val="bg1"/>
                  </a:solidFill>
                  <a:latin typeface="Segoe UI" panose="020B0502040204020203" pitchFamily="34" charset="0"/>
                  <a:cs typeface="Segoe UI" panose="020B0502040204020203" pitchFamily="34" charset="0"/>
                </a:rPr>
                <a:t>MONTHLY</a:t>
              </a:r>
              <a:r>
                <a:rPr lang="en-US" sz="2933" dirty="0">
                  <a:solidFill>
                    <a:schemeClr val="bg1"/>
                  </a:solidFill>
                  <a:latin typeface="Segoe UI" panose="020B0502040204020203" pitchFamily="34" charset="0"/>
                  <a:cs typeface="Segoe UI" panose="020B0502040204020203" pitchFamily="34" charset="0"/>
                </a:rPr>
                <a:t> </a:t>
              </a:r>
            </a:p>
            <a:p>
              <a:pPr>
                <a:lnSpc>
                  <a:spcPct val="90000"/>
                </a:lnSpc>
              </a:pPr>
              <a:r>
                <a:rPr lang="en-US" sz="1400" dirty="0">
                  <a:solidFill>
                    <a:schemeClr val="bg1"/>
                  </a:solidFill>
                  <a:latin typeface="Segoe UI" panose="020B0502040204020203" pitchFamily="34" charset="0"/>
                  <a:cs typeface="Segoe UI" panose="020B0502040204020203" pitchFamily="34" charset="0"/>
                </a:rPr>
                <a:t>with customers</a:t>
              </a:r>
            </a:p>
            <a:p>
              <a:pPr>
                <a:lnSpc>
                  <a:spcPct val="90000"/>
                </a:lnSpc>
              </a:pPr>
              <a:r>
                <a:rPr lang="en-US" sz="1400" dirty="0">
                  <a:solidFill>
                    <a:schemeClr val="bg1"/>
                  </a:solidFill>
                  <a:latin typeface="Segoe UI" panose="020B0502040204020203" pitchFamily="34" charset="0"/>
                  <a:cs typeface="Segoe UI" panose="020B0502040204020203" pitchFamily="34" charset="0"/>
                </a:rPr>
                <a:t>&amp; carriers</a:t>
              </a:r>
              <a:endParaRPr lang="en-US" sz="1400" b="1" dirty="0">
                <a:solidFill>
                  <a:schemeClr val="bg1"/>
                </a:solidFill>
                <a:latin typeface="Segoe UI" panose="020B0502040204020203" pitchFamily="34" charset="0"/>
                <a:cs typeface="Segoe UI" panose="020B0502040204020203" pitchFamily="34" charset="0"/>
              </a:endParaRPr>
            </a:p>
          </p:txBody>
        </p:sp>
        <p:grpSp>
          <p:nvGrpSpPr>
            <p:cNvPr id="13" name="Group 12"/>
            <p:cNvGrpSpPr/>
            <p:nvPr/>
          </p:nvGrpSpPr>
          <p:grpSpPr>
            <a:xfrm>
              <a:off x="224657" y="1226820"/>
              <a:ext cx="1054868" cy="1106805"/>
              <a:chOff x="224657" y="1226820"/>
              <a:chExt cx="1054868" cy="1106805"/>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7597" t="16480" r="31725" b="48428"/>
              <a:stretch/>
            </p:blipFill>
            <p:spPr>
              <a:xfrm>
                <a:off x="233172" y="1226820"/>
                <a:ext cx="1046353" cy="605155"/>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30048" t="63973" r="55867" b="15444"/>
              <a:stretch/>
            </p:blipFill>
            <p:spPr>
              <a:xfrm>
                <a:off x="828553" y="1831975"/>
                <a:ext cx="330200" cy="482600"/>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65458" t="58370" r="6377" b="18160"/>
              <a:stretch/>
            </p:blipFill>
            <p:spPr>
              <a:xfrm>
                <a:off x="224657" y="1812925"/>
                <a:ext cx="624840" cy="520700"/>
              </a:xfrm>
              <a:prstGeom prst="rect">
                <a:avLst/>
              </a:prstGeom>
            </p:spPr>
          </p:pic>
        </p:grpSp>
      </p:grpSp>
      <p:cxnSp>
        <p:nvCxnSpPr>
          <p:cNvPr id="19" name="Straight Connector 18"/>
          <p:cNvCxnSpPr/>
          <p:nvPr/>
        </p:nvCxnSpPr>
        <p:spPr>
          <a:xfrm>
            <a:off x="5630236" y="2084088"/>
            <a:ext cx="0" cy="3954221"/>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6019799" y="4412378"/>
            <a:ext cx="5972835" cy="1278268"/>
            <a:chOff x="4514849" y="3309284"/>
            <a:chExt cx="4479626" cy="958701"/>
          </a:xfrm>
        </p:grpSpPr>
        <p:sp>
          <p:nvSpPr>
            <p:cNvPr id="17" name="TextBox 16"/>
            <p:cNvSpPr txBox="1"/>
            <p:nvPr/>
          </p:nvSpPr>
          <p:spPr>
            <a:xfrm>
              <a:off x="6955671" y="3326189"/>
              <a:ext cx="2038804" cy="941796"/>
            </a:xfrm>
            <a:prstGeom prst="rect">
              <a:avLst/>
            </a:prstGeom>
            <a:noFill/>
          </p:spPr>
          <p:txBody>
            <a:bodyPr wrap="square" rtlCol="0">
              <a:spAutoFit/>
            </a:bodyPr>
            <a:lstStyle/>
            <a:p>
              <a:pPr>
                <a:lnSpc>
                  <a:spcPct val="90000"/>
                </a:lnSpc>
              </a:pPr>
              <a:r>
                <a:rPr lang="en-US" sz="1600" dirty="0">
                  <a:solidFill>
                    <a:schemeClr val="bg1"/>
                  </a:solidFill>
                  <a:latin typeface="Segoe UI" panose="020B0502040204020203" pitchFamily="34" charset="0"/>
                  <a:cs typeface="Segoe UI" panose="020B0502040204020203" pitchFamily="34" charset="0"/>
                </a:rPr>
                <a:t>Over </a:t>
              </a:r>
              <a:r>
                <a:rPr lang="en-US" sz="2667" b="1" cap="all" dirty="0">
                  <a:solidFill>
                    <a:schemeClr val="accent1">
                      <a:lumMod val="20000"/>
                      <a:lumOff val="80000"/>
                    </a:schemeClr>
                  </a:solidFill>
                  <a:latin typeface="Segoe UI" panose="020B0502040204020203" pitchFamily="34" charset="0"/>
                  <a:cs typeface="Segoe UI" panose="020B0502040204020203" pitchFamily="34" charset="0"/>
                </a:rPr>
                <a:t>70%</a:t>
              </a:r>
              <a:r>
                <a:rPr lang="en-US" sz="1600" dirty="0">
                  <a:solidFill>
                    <a:schemeClr val="bg1"/>
                  </a:solidFill>
                  <a:latin typeface="Segoe UI" panose="020B0502040204020203" pitchFamily="34" charset="0"/>
                  <a:cs typeface="Segoe UI" panose="020B0502040204020203" pitchFamily="34" charset="0"/>
                </a:rPr>
                <a:t> of primary means of customer interaction is </a:t>
              </a:r>
              <a:r>
                <a:rPr lang="en-US" sz="2533" b="1" dirty="0">
                  <a:solidFill>
                    <a:schemeClr val="bg1"/>
                  </a:solidFill>
                  <a:latin typeface="Segoe UI" panose="020B0502040204020203" pitchFamily="34" charset="0"/>
                  <a:cs typeface="Segoe UI" panose="020B0502040204020203" pitchFamily="34" charset="0"/>
                </a:rPr>
                <a:t>AUTOMATED</a:t>
              </a:r>
              <a:endParaRPr lang="en-US" sz="2533" b="1" dirty="0">
                <a:solidFill>
                  <a:schemeClr val="bg1"/>
                </a:solidFill>
                <a:latin typeface="Segoe UI" panose="020B0502040204020203" pitchFamily="34" charset="0"/>
                <a:cs typeface="Segoe UI" panose="020B0502040204020203" pitchFamily="34" charset="0"/>
              </a:endParaRPr>
            </a:p>
          </p:txBody>
        </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19486" t="18551" r="18698" b="14804"/>
            <a:stretch/>
          </p:blipFill>
          <p:spPr>
            <a:xfrm>
              <a:off x="6327699" y="3472293"/>
              <a:ext cx="585108" cy="629830"/>
            </a:xfrm>
            <a:prstGeom prst="rect">
              <a:avLst/>
            </a:prstGeom>
          </p:spPr>
        </p:pic>
        <p:sp>
          <p:nvSpPr>
            <p:cNvPr id="20" name="TextBox 19"/>
            <p:cNvSpPr txBox="1"/>
            <p:nvPr/>
          </p:nvSpPr>
          <p:spPr>
            <a:xfrm>
              <a:off x="4514849" y="3309284"/>
              <a:ext cx="1769986" cy="941796"/>
            </a:xfrm>
            <a:prstGeom prst="rect">
              <a:avLst/>
            </a:prstGeom>
            <a:noFill/>
          </p:spPr>
          <p:txBody>
            <a:bodyPr wrap="square" rtlCol="0">
              <a:spAutoFit/>
            </a:bodyPr>
            <a:lstStyle/>
            <a:p>
              <a:pPr algn="r">
                <a:lnSpc>
                  <a:spcPct val="90000"/>
                </a:lnSpc>
              </a:pPr>
              <a:r>
                <a:rPr lang="en-US" sz="1600" dirty="0">
                  <a:solidFill>
                    <a:schemeClr val="bg1"/>
                  </a:solidFill>
                  <a:latin typeface="Segoe UI" panose="020B0502040204020203" pitchFamily="34" charset="0"/>
                  <a:cs typeface="Segoe UI" panose="020B0502040204020203" pitchFamily="34" charset="0"/>
                </a:rPr>
                <a:t>Over </a:t>
              </a:r>
              <a:r>
                <a:rPr lang="en-US" sz="2667" b="1" cap="all" dirty="0">
                  <a:solidFill>
                    <a:schemeClr val="accent1">
                      <a:lumMod val="20000"/>
                      <a:lumOff val="80000"/>
                    </a:schemeClr>
                  </a:solidFill>
                  <a:latin typeface="Segoe UI" panose="020B0502040204020203" pitchFamily="34" charset="0"/>
                  <a:cs typeface="Segoe UI" panose="020B0502040204020203" pitchFamily="34" charset="0"/>
                </a:rPr>
                <a:t>45%</a:t>
              </a:r>
              <a:r>
                <a:rPr lang="en-US" sz="1600" dirty="0">
                  <a:solidFill>
                    <a:schemeClr val="bg1"/>
                  </a:solidFill>
                  <a:latin typeface="Segoe UI" panose="020B0502040204020203" pitchFamily="34" charset="0"/>
                  <a:cs typeface="Segoe UI" panose="020B0502040204020203" pitchFamily="34" charset="0"/>
                </a:rPr>
                <a:t> of shipments </a:t>
              </a:r>
              <a:r>
                <a:rPr lang="en-US" sz="1600" dirty="0">
                  <a:solidFill>
                    <a:schemeClr val="bg1"/>
                  </a:solidFill>
                  <a:latin typeface="Segoe UI" panose="020B0502040204020203" pitchFamily="34" charset="0"/>
                  <a:cs typeface="Segoe UI" panose="020B0502040204020203" pitchFamily="34" charset="0"/>
                </a:rPr>
                <a:t>powered </a:t>
              </a:r>
              <a:r>
                <a:rPr lang="en-US" sz="1600" dirty="0">
                  <a:solidFill>
                    <a:schemeClr val="bg1"/>
                  </a:solidFill>
                  <a:latin typeface="Segoe UI" panose="020B0502040204020203" pitchFamily="34" charset="0"/>
                  <a:cs typeface="Segoe UI" panose="020B0502040204020203" pitchFamily="34" charset="0"/>
                </a:rPr>
                <a:t>by Navisphere are fully</a:t>
              </a:r>
            </a:p>
            <a:p>
              <a:pPr algn="r">
                <a:lnSpc>
                  <a:spcPct val="90000"/>
                </a:lnSpc>
              </a:pPr>
              <a:r>
                <a:rPr lang="en-US" sz="2533" b="1" dirty="0">
                  <a:solidFill>
                    <a:schemeClr val="bg1"/>
                  </a:solidFill>
                  <a:latin typeface="Segoe UI" panose="020B0502040204020203" pitchFamily="34" charset="0"/>
                  <a:cs typeface="Segoe UI" panose="020B0502040204020203" pitchFamily="34" charset="0"/>
                </a:rPr>
                <a:t>AUTOMATED</a:t>
              </a:r>
              <a:endParaRPr lang="en-US" sz="2533" b="1" dirty="0">
                <a:solidFill>
                  <a:schemeClr val="bg1"/>
                </a:solidFill>
                <a:latin typeface="Segoe UI" panose="020B0502040204020203" pitchFamily="34" charset="0"/>
                <a:cs typeface="Segoe UI" panose="020B0502040204020203" pitchFamily="34" charset="0"/>
              </a:endParaRPr>
            </a:p>
          </p:txBody>
        </p:sp>
      </p:grpSp>
      <p:sp>
        <p:nvSpPr>
          <p:cNvPr id="21" name="TextBox 20"/>
          <p:cNvSpPr txBox="1"/>
          <p:nvPr/>
        </p:nvSpPr>
        <p:spPr>
          <a:xfrm>
            <a:off x="373341" y="1398357"/>
            <a:ext cx="11445321" cy="502766"/>
          </a:xfrm>
          <a:prstGeom prst="rect">
            <a:avLst/>
          </a:prstGeom>
          <a:noFill/>
        </p:spPr>
        <p:txBody>
          <a:bodyPr wrap="square" rtlCol="0">
            <a:spAutoFit/>
          </a:bodyPr>
          <a:lstStyle/>
          <a:p>
            <a:pPr algn="ctr"/>
            <a:r>
              <a:rPr lang="en-US" sz="2667" b="1" i="1" dirty="0">
                <a:solidFill>
                  <a:schemeClr val="bg1"/>
                </a:solidFill>
                <a:latin typeface="Segoe UI" panose="020B0502040204020203" pitchFamily="34" charset="0"/>
                <a:ea typeface="Segoe UI" panose="020B0502040204020203" pitchFamily="34" charset="0"/>
                <a:cs typeface="Segoe UI" panose="020B0502040204020203" pitchFamily="34" charset="0"/>
              </a:rPr>
              <a:t>EMPOWERING DIGITAL SUPPLY CHAINS</a:t>
            </a:r>
            <a:endParaRPr lang="en-US" sz="2667" b="1"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8952081" y="2593070"/>
            <a:ext cx="3335271" cy="1504001"/>
            <a:chOff x="76213" y="2571750"/>
            <a:chExt cx="2501453" cy="1128001"/>
          </a:xfrm>
        </p:grpSpPr>
        <p:sp>
          <p:nvSpPr>
            <p:cNvPr id="23" name="TextBox 22"/>
            <p:cNvSpPr txBox="1"/>
            <p:nvPr/>
          </p:nvSpPr>
          <p:spPr>
            <a:xfrm>
              <a:off x="834517" y="2571750"/>
              <a:ext cx="1743149" cy="1128001"/>
            </a:xfrm>
            <a:prstGeom prst="rect">
              <a:avLst/>
            </a:prstGeom>
            <a:noFill/>
          </p:spPr>
          <p:txBody>
            <a:bodyPr wrap="square" rtlCol="0">
              <a:spAutoFit/>
            </a:bodyPr>
            <a:lstStyle/>
            <a:p>
              <a:pPr>
                <a:lnSpc>
                  <a:spcPct val="90000"/>
                </a:lnSpc>
              </a:pPr>
              <a:r>
                <a:rPr lang="en-US" sz="4267" b="1" cap="all" dirty="0">
                  <a:solidFill>
                    <a:schemeClr val="accent1">
                      <a:lumMod val="20000"/>
                      <a:lumOff val="80000"/>
                    </a:schemeClr>
                  </a:solidFill>
                  <a:latin typeface="Segoe UI" panose="020B0502040204020203" pitchFamily="34" charset="0"/>
                  <a:cs typeface="Segoe UI" panose="020B0502040204020203" pitchFamily="34" charset="0"/>
                </a:rPr>
                <a:t>220K</a:t>
              </a:r>
            </a:p>
            <a:p>
              <a:r>
                <a:rPr lang="en-US" sz="1400" dirty="0">
                  <a:solidFill>
                    <a:schemeClr val="bg1"/>
                  </a:solidFill>
                  <a:latin typeface="Segoe UI" panose="020B0502040204020203" pitchFamily="34" charset="0"/>
                  <a:cs typeface="Segoe UI" panose="020B0502040204020203" pitchFamily="34" charset="0"/>
                </a:rPr>
                <a:t>organizations </a:t>
              </a:r>
              <a:r>
                <a:rPr lang="en-US" sz="2533" b="1" dirty="0">
                  <a:solidFill>
                    <a:schemeClr val="bg1"/>
                  </a:solidFill>
                  <a:latin typeface="Segoe UI" panose="020B0502040204020203" pitchFamily="34" charset="0"/>
                  <a:cs typeface="Segoe UI" panose="020B0502040204020203" pitchFamily="34" charset="0"/>
                </a:rPr>
                <a:t>CONNECTED</a:t>
              </a:r>
              <a:r>
                <a:rPr lang="en-US" sz="1400" dirty="0">
                  <a:solidFill>
                    <a:schemeClr val="bg1"/>
                  </a:solidFill>
                  <a:latin typeface="Segoe UI" panose="020B0502040204020203" pitchFamily="34" charset="0"/>
                  <a:cs typeface="Segoe UI" panose="020B0502040204020203" pitchFamily="34" charset="0"/>
                </a:rPr>
                <a:t> to our system</a:t>
              </a:r>
              <a:endParaRPr lang="en-US" sz="1400" dirty="0">
                <a:solidFill>
                  <a:schemeClr val="bg1"/>
                </a:solidFill>
                <a:latin typeface="Segoe UI" panose="020B0502040204020203" pitchFamily="34" charset="0"/>
                <a:cs typeface="Segoe UI" panose="020B0502040204020203" pitchFamily="34" charset="0"/>
              </a:endParaRPr>
            </a:p>
          </p:txBody>
        </p:sp>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21836" t="20400" r="33447" b="26730"/>
            <a:stretch/>
          </p:blipFill>
          <p:spPr>
            <a:xfrm>
              <a:off x="76213" y="2679294"/>
              <a:ext cx="833160" cy="985063"/>
            </a:xfrm>
            <a:prstGeom prst="rect">
              <a:avLst/>
            </a:prstGeom>
          </p:spPr>
        </p:pic>
      </p:grpSp>
    </p:spTree>
    <p:extLst>
      <p:ext uri="{BB962C8B-B14F-4D97-AF65-F5344CB8AC3E}">
        <p14:creationId xmlns:p14="http://schemas.microsoft.com/office/powerpoint/2010/main" val="11374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par>
                                <p:cTn id="25" presetID="10"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50"/>
                                        <p:tgtEl>
                                          <p:spTgt spid="10"/>
                                        </p:tgtEl>
                                      </p:cBhvr>
                                    </p:animEffect>
                                  </p:childTnLst>
                                </p:cTn>
                              </p:par>
                              <p:par>
                                <p:cTn id="31" presetID="22" presetClass="entr" presetSubtype="1" fill="hold" nodeType="withEffect">
                                  <p:stCondLst>
                                    <p:cond delay="25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750"/>
                                        <p:tgtEl>
                                          <p:spTgt spid="11"/>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75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750"/>
                                        <p:tgtEl>
                                          <p:spTgt spid="22"/>
                                        </p:tgtEl>
                                      </p:cBhvr>
                                    </p:animEffect>
                                  </p:childTnLst>
                                </p:cTn>
                              </p:par>
                              <p:par>
                                <p:cTn id="43" presetID="10" presetClass="entr" presetSubtype="0" fill="hold"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1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solidFill>
                  <a:schemeClr val="bg1">
                    <a:lumMod val="65000"/>
                  </a:schemeClr>
                </a:solidFill>
              </a:rPr>
              <a:t>3PLs </a:t>
            </a:r>
            <a:r>
              <a:rPr lang="en-US" sz="2800" dirty="0">
                <a:solidFill>
                  <a:schemeClr val="bg1">
                    <a:lumMod val="65000"/>
                  </a:schemeClr>
                </a:solidFill>
              </a:rPr>
              <a:t>&amp; CH Robinson </a:t>
            </a:r>
          </a:p>
          <a:p>
            <a:r>
              <a:rPr lang="en-US" sz="2800" dirty="0" smtClean="0"/>
              <a:t>Data Science 101…</a:t>
            </a:r>
          </a:p>
          <a:p>
            <a:pPr lvl="1"/>
            <a:r>
              <a:rPr lang="en-US" sz="2600" dirty="0" smtClean="0"/>
              <a:t>Basic Analytics =&gt; Decision Support Systems</a:t>
            </a:r>
          </a:p>
          <a:p>
            <a:pPr lvl="1"/>
            <a:r>
              <a:rPr lang="en-US" sz="2600" dirty="0" smtClean="0">
                <a:solidFill>
                  <a:schemeClr val="bg1">
                    <a:lumMod val="65000"/>
                  </a:schemeClr>
                </a:solidFill>
              </a:rPr>
              <a:t>Team/Roles</a:t>
            </a:r>
          </a:p>
          <a:p>
            <a:pPr lvl="1"/>
            <a:r>
              <a:rPr lang="en-US" sz="2600" dirty="0" smtClean="0">
                <a:solidFill>
                  <a:schemeClr val="bg1">
                    <a:lumMod val="65000"/>
                  </a:schemeClr>
                </a:solidFill>
              </a:rPr>
              <a:t>Industry Trends</a:t>
            </a:r>
          </a:p>
          <a:p>
            <a:r>
              <a:rPr lang="en-US" sz="2800" dirty="0">
                <a:solidFill>
                  <a:schemeClr val="bg1">
                    <a:lumMod val="65000"/>
                  </a:schemeClr>
                </a:solidFill>
              </a:rPr>
              <a:t>Data Science Strategy &amp; Applications @ CH Robinson</a:t>
            </a:r>
          </a:p>
          <a:p>
            <a:r>
              <a:rPr lang="en-US" sz="2800" dirty="0">
                <a:solidFill>
                  <a:schemeClr val="bg1">
                    <a:lumMod val="65000"/>
                  </a:schemeClr>
                </a:solidFill>
              </a:rPr>
              <a:t>Variety Hour:  Working with Twitter API &amp; Streaming</a:t>
            </a:r>
          </a:p>
          <a:p>
            <a:endParaRPr lang="en-US" sz="2400" dirty="0"/>
          </a:p>
        </p:txBody>
      </p:sp>
    </p:spTree>
    <p:extLst>
      <p:ext uri="{BB962C8B-B14F-4D97-AF65-F5344CB8AC3E}">
        <p14:creationId xmlns:p14="http://schemas.microsoft.com/office/powerpoint/2010/main" val="815080736"/>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rocess">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echnology">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Why choose CHR">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5.xml><?xml version="1.0" encoding="utf-8"?>
<a:theme xmlns:a="http://schemas.openxmlformats.org/drawingml/2006/main" name="1_Title">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Truck">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CHR Building">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bout us ">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e Harbor">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at we do">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ur people">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Globe">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Abstract1">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Abstract1">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arrieres and Suppliers">
  <a:themeElements>
    <a:clrScheme name="CHR Corp2">
      <a:dk1>
        <a:srgbClr val="006BA6"/>
      </a:dk1>
      <a:lt1>
        <a:sysClr val="window" lastClr="FFFFFF"/>
      </a:lt1>
      <a:dk2>
        <a:srgbClr val="B9D9EB"/>
      </a:dk2>
      <a:lt2>
        <a:srgbClr val="53565A"/>
      </a:lt2>
      <a:accent1>
        <a:srgbClr val="006BA6"/>
      </a:accent1>
      <a:accent2>
        <a:srgbClr val="E35205"/>
      </a:accent2>
      <a:accent3>
        <a:srgbClr val="B9D9EB"/>
      </a:accent3>
      <a:accent4>
        <a:srgbClr val="C5B9A2"/>
      </a:accent4>
      <a:accent5>
        <a:srgbClr val="DAAA00"/>
      </a:accent5>
      <a:accent6>
        <a:srgbClr val="888B8D"/>
      </a:accent6>
      <a:hlink>
        <a:srgbClr val="A50034"/>
      </a:hlink>
      <a:folHlink>
        <a:srgbClr val="000000"/>
      </a:folHlink>
    </a:clrScheme>
    <a:fontScheme name="CHR -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6091</TotalTime>
  <Words>1600</Words>
  <Application>Microsoft Office PowerPoint</Application>
  <PresentationFormat>Widescreen</PresentationFormat>
  <Paragraphs>370</Paragraphs>
  <Slides>48</Slides>
  <Notes>1</Notes>
  <HiddenSlides>0</HiddenSlides>
  <MMClips>0</MMClips>
  <ScaleCrop>false</ScaleCrop>
  <HeadingPairs>
    <vt:vector size="8" baseType="variant">
      <vt:variant>
        <vt:lpstr>Fonts Used</vt:lpstr>
      </vt:variant>
      <vt:variant>
        <vt:i4>10</vt:i4>
      </vt:variant>
      <vt:variant>
        <vt:lpstr>Theme</vt:lpstr>
      </vt:variant>
      <vt:variant>
        <vt:i4>17</vt:i4>
      </vt:variant>
      <vt:variant>
        <vt:lpstr>Embedded OLE Servers</vt:lpstr>
      </vt:variant>
      <vt:variant>
        <vt:i4>1</vt:i4>
      </vt:variant>
      <vt:variant>
        <vt:lpstr>Slide Titles</vt:lpstr>
      </vt:variant>
      <vt:variant>
        <vt:i4>48</vt:i4>
      </vt:variant>
    </vt:vector>
  </HeadingPairs>
  <TitlesOfParts>
    <vt:vector size="76" baseType="lpstr">
      <vt:lpstr>Aharoni</vt:lpstr>
      <vt:lpstr>Arial</vt:lpstr>
      <vt:lpstr>Blender Pro Bold</vt:lpstr>
      <vt:lpstr>Calibri</vt:lpstr>
      <vt:lpstr>Calibri Light</vt:lpstr>
      <vt:lpstr>Segoe UI</vt:lpstr>
      <vt:lpstr>Segoe UI Semibold</vt:lpstr>
      <vt:lpstr>Times New Roman</vt:lpstr>
      <vt:lpstr>Verdana</vt:lpstr>
      <vt:lpstr>Wingdings</vt:lpstr>
      <vt:lpstr>Title</vt:lpstr>
      <vt:lpstr>About us </vt:lpstr>
      <vt:lpstr>Safe Harbor</vt:lpstr>
      <vt:lpstr>What we do</vt:lpstr>
      <vt:lpstr>Our people</vt:lpstr>
      <vt:lpstr>Globe</vt:lpstr>
      <vt:lpstr>Abstract1</vt:lpstr>
      <vt:lpstr>1_Abstract1</vt:lpstr>
      <vt:lpstr>Carrieres and Suppliers</vt:lpstr>
      <vt:lpstr>Process</vt:lpstr>
      <vt:lpstr>Technology</vt:lpstr>
      <vt:lpstr>Why choose CHR</vt:lpstr>
      <vt:lpstr>Custom Design</vt:lpstr>
      <vt:lpstr>Retrospect</vt:lpstr>
      <vt:lpstr>1_Title</vt:lpstr>
      <vt:lpstr>Truck</vt:lpstr>
      <vt:lpstr>CHR Building</vt:lpstr>
      <vt:lpstr>Visio</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Motivating Example: Personalized Search</vt:lpstr>
      <vt:lpstr>Try as you might… $1000+ for a flight to Super Bowl Feb 4th Motivating Example: Yield Management &amp; Airline Industry</vt:lpstr>
      <vt:lpstr>All Complex Systems Follow a Single Evolution</vt:lpstr>
      <vt:lpstr>PowerPoint Presentation</vt:lpstr>
      <vt:lpstr>PowerPoint Presentation</vt:lpstr>
      <vt:lpstr>Micro Service Building Blocks (Algorithms)</vt:lpstr>
      <vt:lpstr>Recommender Systems</vt:lpstr>
      <vt:lpstr>Popular Similarity Measures Continuous</vt:lpstr>
      <vt:lpstr>Popular Similarity Measures Discrete</vt:lpstr>
      <vt:lpstr>Regression/Classification  (supervised learning)</vt:lpstr>
      <vt:lpstr>Clustering (Unsupervised Learning)</vt:lpstr>
      <vt:lpstr>Deep Learning</vt:lpstr>
      <vt:lpstr>Network Models</vt:lpstr>
      <vt:lpstr>Natural Language Processing (NLP)</vt:lpstr>
      <vt:lpstr>Agenda</vt:lpstr>
      <vt:lpstr>What Defines a Data Scientist?</vt:lpstr>
      <vt:lpstr>PowerPoint Presentation</vt:lpstr>
      <vt:lpstr>PowerPoint Presentation</vt:lpstr>
      <vt:lpstr>How does this fit with analytics</vt:lpstr>
      <vt:lpstr>PowerPoint Presentation</vt:lpstr>
      <vt:lpstr>What does the data-product innovation LifeCycle look like?</vt:lpstr>
      <vt:lpstr>Lifecycle in Full Detail</vt:lpstr>
      <vt:lpstr>Agenda</vt:lpstr>
      <vt:lpstr>What Trends are Upcoming?</vt:lpstr>
      <vt:lpstr>What Trends are Upcoming?</vt:lpstr>
      <vt:lpstr>AI and Algorithms working for you versus on you</vt:lpstr>
      <vt:lpstr>Agenda</vt:lpstr>
      <vt:lpstr>PowerPoint Presentation</vt:lpstr>
      <vt:lpstr>PowerPoint Presentation</vt:lpstr>
      <vt:lpstr>Basic Challenge:   How Do We Evolve and Digitize?</vt:lpstr>
      <vt:lpstr>Basic Challenge:   How Do We Evolve and Digitize?</vt:lpstr>
      <vt:lpstr>PowerPoint Presentation</vt:lpstr>
      <vt:lpstr>PowerPoint Presentation</vt:lpstr>
      <vt:lpstr>Depth of Our Truckload Data Asset</vt:lpstr>
      <vt:lpstr>PowerPoint Presentation</vt:lpstr>
      <vt:lpstr>Domain: Market Econometrics </vt:lpstr>
      <vt:lpstr>Domain: Network Supply/Demand</vt:lpstr>
      <vt:lpstr>Anatomy of a Basic Decision Support System In Use for Carrier Matching @ CH Robinson</vt:lpstr>
      <vt:lpstr>Agenda</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Adrienne Brausen</cp:lastModifiedBy>
  <cp:revision>819</cp:revision>
  <dcterms:created xsi:type="dcterms:W3CDTF">2010-05-23T14:28:12Z</dcterms:created>
  <dcterms:modified xsi:type="dcterms:W3CDTF">2017-11-08T17:22:50Z</dcterms:modified>
</cp:coreProperties>
</file>